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Proxima Nova"/>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roximaNova-italic.fntdata"/><Relationship Id="rId12" Type="http://schemas.openxmlformats.org/officeDocument/2006/relationships/slide" Target="slides/slide7.xml"/><Relationship Id="rId34" Type="http://schemas.openxmlformats.org/officeDocument/2006/relationships/font" Target="fonts/ProximaNova-bold.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ProximaNova-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rowthengineering.co.uk/what-is-social-learning-why-do-we-love-i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742e3e7cd_1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742e3e7cd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Tailored</a:t>
            </a:r>
            <a:r>
              <a:rPr lang="en"/>
              <a:t> </a:t>
            </a:r>
            <a:r>
              <a:rPr lang="en"/>
              <a:t>toward preschool students specifically with adhd and is child-focused. </a:t>
            </a:r>
            <a:endParaRPr/>
          </a:p>
          <a:p>
            <a:pPr indent="0" lvl="0" marL="457200" rtl="0" algn="l">
              <a:spcBef>
                <a:spcPts val="0"/>
              </a:spcBef>
              <a:spcAft>
                <a:spcPts val="0"/>
              </a:spcAft>
              <a:buNone/>
            </a:pPr>
            <a:r>
              <a:rPr lang="en"/>
              <a:t>Easy to access and affordable</a:t>
            </a:r>
            <a:endParaRPr/>
          </a:p>
          <a:p>
            <a:pPr indent="0" lvl="0" marL="45720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bf1e048b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bf1e048b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u="sng">
                <a:solidFill>
                  <a:schemeClr val="hlink"/>
                </a:solidFill>
                <a:hlinkClick r:id="rId2"/>
              </a:rPr>
              <a:t>https://www.growthengineering.co.uk/what-is-social-learning-why-do-we-love-it/</a:t>
            </a:r>
            <a:endParaRPr/>
          </a:p>
          <a:p>
            <a:pPr indent="-317500" lvl="0" marL="457200" rtl="0" algn="l">
              <a:lnSpc>
                <a:spcPct val="100000"/>
              </a:lnSpc>
              <a:spcBef>
                <a:spcPts val="0"/>
              </a:spcBef>
              <a:spcAft>
                <a:spcPts val="0"/>
              </a:spcAft>
              <a:buSzPts val="1400"/>
              <a:buChar char="●"/>
            </a:pPr>
            <a:r>
              <a:rPr lang="en" sz="1200">
                <a:solidFill>
                  <a:schemeClr val="dk1"/>
                </a:solidFill>
                <a:latin typeface="Times New Roman"/>
                <a:ea typeface="Times New Roman"/>
                <a:cs typeface="Times New Roman"/>
                <a:sym typeface="Times New Roman"/>
              </a:rPr>
              <a:t>describes the process a person undergoes when interpreting information</a:t>
            </a:r>
            <a:endParaRPr sz="1200">
              <a:solidFill>
                <a:schemeClr val="dk1"/>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social learning theory suggests that we learn through attention, retention, motor reproduction, and then motivation. </a:t>
            </a:r>
            <a:endParaRPr sz="1200">
              <a:solidFill>
                <a:schemeClr val="dk1"/>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Learning is </a:t>
            </a:r>
            <a:r>
              <a:rPr lang="en" sz="1200">
                <a:solidFill>
                  <a:schemeClr val="dk1"/>
                </a:solidFill>
                <a:latin typeface="Times New Roman"/>
                <a:ea typeface="Times New Roman"/>
                <a:cs typeface="Times New Roman"/>
                <a:sym typeface="Times New Roman"/>
              </a:rPr>
              <a:t>inhibited</a:t>
            </a:r>
            <a:r>
              <a:rPr lang="en" sz="1200">
                <a:solidFill>
                  <a:schemeClr val="dk1"/>
                </a:solidFill>
                <a:latin typeface="Times New Roman"/>
                <a:ea typeface="Times New Roman"/>
                <a:cs typeface="Times New Roman"/>
                <a:sym typeface="Times New Roman"/>
              </a:rPr>
              <a:t> due to lack of </a:t>
            </a:r>
            <a:r>
              <a:rPr lang="en" sz="1200">
                <a:solidFill>
                  <a:schemeClr val="dk1"/>
                </a:solidFill>
                <a:latin typeface="Times New Roman"/>
                <a:ea typeface="Times New Roman"/>
                <a:cs typeface="Times New Roman"/>
                <a:sym typeface="Times New Roman"/>
              </a:rPr>
              <a:t>control</a:t>
            </a:r>
            <a:r>
              <a:rPr lang="en" sz="1200">
                <a:solidFill>
                  <a:schemeClr val="dk1"/>
                </a:solidFill>
                <a:latin typeface="Times New Roman"/>
                <a:ea typeface="Times New Roman"/>
                <a:cs typeface="Times New Roman"/>
                <a:sym typeface="Times New Roman"/>
              </a:rPr>
              <a:t> in </a:t>
            </a:r>
            <a:r>
              <a:rPr lang="en" sz="1200">
                <a:solidFill>
                  <a:schemeClr val="dk1"/>
                </a:solidFill>
                <a:latin typeface="Times New Roman"/>
                <a:ea typeface="Times New Roman"/>
                <a:cs typeface="Times New Roman"/>
                <a:sym typeface="Times New Roman"/>
              </a:rPr>
              <a:t>attention</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65adfd32c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65adfd32c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Platform includes Clubs to be </a:t>
            </a:r>
            <a:r>
              <a:rPr lang="en"/>
              <a:t>involved</a:t>
            </a:r>
            <a:r>
              <a:rPr lang="en"/>
              <a:t> in, </a:t>
            </a:r>
            <a:r>
              <a:rPr lang="en"/>
              <a:t>discussion</a:t>
            </a:r>
            <a:r>
              <a:rPr lang="en"/>
              <a:t> board feeds, and comment sections for parents and students. </a:t>
            </a:r>
            <a:endParaRPr/>
          </a:p>
          <a:p>
            <a:pPr indent="-317500" lvl="0" marL="457200" rtl="0" algn="l">
              <a:spcBef>
                <a:spcPts val="0"/>
              </a:spcBef>
              <a:spcAft>
                <a:spcPts val="0"/>
              </a:spcAft>
              <a:buSzPts val="1400"/>
              <a:buAutoNum type="arabicPeriod"/>
            </a:pPr>
            <a:r>
              <a:rPr lang="en"/>
              <a:t>Promotes user engagement by </a:t>
            </a:r>
            <a:r>
              <a:rPr lang="en"/>
              <a:t>producing</a:t>
            </a:r>
            <a:r>
              <a:rPr lang="en"/>
              <a:t> feel good hormones (oxytocin) invoking familiarity and trust in the classroom</a:t>
            </a:r>
            <a:endParaRPr/>
          </a:p>
          <a:p>
            <a:pPr indent="-317500" lvl="0" marL="457200" rtl="0" algn="l">
              <a:spcBef>
                <a:spcPts val="0"/>
              </a:spcBef>
              <a:spcAft>
                <a:spcPts val="0"/>
              </a:spcAft>
              <a:buSzPts val="1400"/>
              <a:buAutoNum type="arabicPeriod"/>
            </a:pPr>
            <a:r>
              <a:rPr lang="en"/>
              <a:t>The majority of individuals enjoy constructive feedback this is important for learning the correct information.</a:t>
            </a:r>
            <a:endParaRPr/>
          </a:p>
          <a:p>
            <a:pPr indent="-317500" lvl="0" marL="457200" rtl="0" algn="l">
              <a:spcBef>
                <a:spcPts val="0"/>
              </a:spcBef>
              <a:spcAft>
                <a:spcPts val="0"/>
              </a:spcAft>
              <a:buSzPts val="1400"/>
              <a:buAutoNum type="arabicPeriod"/>
            </a:pPr>
            <a:r>
              <a:rPr lang="en"/>
              <a:t>Self-determination theory:...</a:t>
            </a:r>
            <a:endParaRPr/>
          </a:p>
          <a:p>
            <a:pPr indent="-317500" lvl="0" marL="457200" rtl="0" algn="l">
              <a:spcBef>
                <a:spcPts val="0"/>
              </a:spcBef>
              <a:spcAft>
                <a:spcPts val="0"/>
              </a:spcAft>
              <a:buSzPts val="1400"/>
              <a:buAutoNum type="arabicPeriod"/>
            </a:pPr>
            <a:r>
              <a:rPr lang="en"/>
              <a:t>Knowledge-sharing leads to lasting behavior change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5bf1e048b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5bf1e048b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Elaborating on the lessons and ideas we hear in the classroom is key to fostering and sustaining knowledge. But what happen if we </a:t>
            </a:r>
            <a:r>
              <a:rPr lang="en"/>
              <a:t>don't</a:t>
            </a:r>
            <a:r>
              <a:rPr lang="en"/>
              <a:t> experience the intake of the stimulus?</a:t>
            </a:r>
            <a:endParaRPr/>
          </a:p>
          <a:p>
            <a:pPr indent="0" lvl="0" marL="0" rtl="0" algn="l">
              <a:spcBef>
                <a:spcPts val="0"/>
              </a:spcBef>
              <a:spcAft>
                <a:spcPts val="0"/>
              </a:spcAft>
              <a:buNone/>
            </a:pPr>
            <a:r>
              <a:rPr lang="en"/>
              <a:t> How can we learn if we do not first </a:t>
            </a:r>
            <a:r>
              <a:rPr lang="en"/>
              <a:t>receive</a:t>
            </a:r>
            <a:r>
              <a:rPr lang="en"/>
              <a:t> information?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619bf9c86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619bf9c86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Goal is to </a:t>
            </a:r>
            <a:r>
              <a:rPr lang="en"/>
              <a:t>grab</a:t>
            </a:r>
            <a:r>
              <a:rPr lang="en"/>
              <a:t> ahold of the child’s attention and expand on it</a:t>
            </a:r>
            <a:endParaRPr/>
          </a:p>
          <a:p>
            <a:pPr indent="-317500" lvl="0" marL="457200" rtl="0" algn="l">
              <a:spcBef>
                <a:spcPts val="0"/>
              </a:spcBef>
              <a:spcAft>
                <a:spcPts val="0"/>
              </a:spcAft>
              <a:buSzPts val="1400"/>
              <a:buChar char="●"/>
            </a:pPr>
            <a:r>
              <a:rPr lang="en"/>
              <a:t>Self-regulation emerges around preschool, so this is an </a:t>
            </a:r>
            <a:r>
              <a:rPr lang="en"/>
              <a:t>important</a:t>
            </a:r>
            <a:r>
              <a:rPr lang="en"/>
              <a:t> time to </a:t>
            </a:r>
            <a:r>
              <a:rPr lang="en"/>
              <a:t>develop</a:t>
            </a:r>
            <a:r>
              <a:rPr lang="en"/>
              <a:t> </a:t>
            </a:r>
            <a:endParaRPr/>
          </a:p>
          <a:p>
            <a:pPr indent="-317500" lvl="0" marL="457200" rtl="0" algn="l">
              <a:spcBef>
                <a:spcPts val="0"/>
              </a:spcBef>
              <a:spcAft>
                <a:spcPts val="0"/>
              </a:spcAft>
              <a:buSzPts val="1400"/>
              <a:buChar char="●"/>
            </a:pPr>
            <a:r>
              <a:rPr lang="en" sz="1300">
                <a:solidFill>
                  <a:srgbClr val="333333"/>
                </a:solidFill>
                <a:latin typeface="Open Sans"/>
                <a:ea typeface="Open Sans"/>
                <a:cs typeface="Open Sans"/>
                <a:sym typeface="Open Sans"/>
              </a:rPr>
              <a:t>Working memory: child's ability to hold information in memory long enough to complete a task</a:t>
            </a:r>
            <a:endParaRPr sz="1300">
              <a:solidFill>
                <a:srgbClr val="333333"/>
              </a:solidFill>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latin typeface="Open Sans"/>
                <a:ea typeface="Open Sans"/>
                <a:cs typeface="Open Sans"/>
                <a:sym typeface="Open Sans"/>
              </a:rPr>
              <a:t>Inhibitory control is the ability to stop a dominant response like shouting the answer to a question when asked to raise their hand. </a:t>
            </a:r>
            <a:endParaRPr sz="1300">
              <a:solidFill>
                <a:srgbClr val="333333"/>
              </a:solidFill>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61e5204e7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61e5204e7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chemeClr val="dk1"/>
                </a:solidFill>
                <a:highlight>
                  <a:schemeClr val="lt1"/>
                </a:highlight>
                <a:latin typeface="Times New Roman"/>
                <a:ea typeface="Times New Roman"/>
                <a:cs typeface="Times New Roman"/>
                <a:sym typeface="Times New Roman"/>
              </a:rPr>
              <a:t>(keeping a record of behavior)</a:t>
            </a:r>
            <a:endParaRPr sz="1200">
              <a:solidFill>
                <a:schemeClr val="dk1"/>
              </a:solidFill>
              <a:highlight>
                <a:schemeClr val="lt1"/>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chemeClr val="dk1"/>
                </a:solidFill>
                <a:highlight>
                  <a:schemeClr val="lt1"/>
                </a:highlight>
                <a:latin typeface="Times New Roman"/>
                <a:ea typeface="Times New Roman"/>
                <a:cs typeface="Times New Roman"/>
                <a:sym typeface="Times New Roman"/>
              </a:rPr>
              <a:t>(assessing the information </a:t>
            </a:r>
            <a:endParaRPr sz="12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highlight>
                  <a:schemeClr val="lt1"/>
                </a:highlight>
                <a:latin typeface="Times New Roman"/>
                <a:ea typeface="Times New Roman"/>
                <a:cs typeface="Times New Roman"/>
                <a:sym typeface="Times New Roman"/>
              </a:rPr>
              <a:t>obtained during self-monitoring)</a:t>
            </a:r>
            <a:endParaRPr sz="1200">
              <a:solidFill>
                <a:schemeClr val="dk1"/>
              </a:solidFill>
              <a:highlight>
                <a:schemeClr val="lt1"/>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chemeClr val="dk1"/>
                </a:solidFill>
                <a:highlight>
                  <a:schemeClr val="lt1"/>
                </a:highlight>
                <a:latin typeface="Times New Roman"/>
                <a:ea typeface="Times New Roman"/>
                <a:cs typeface="Times New Roman"/>
                <a:sym typeface="Times New Roman"/>
              </a:rPr>
              <a:t>rewarding oneself for appropriate </a:t>
            </a:r>
            <a:endParaRPr sz="12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highlight>
                  <a:schemeClr val="lt1"/>
                </a:highlight>
                <a:latin typeface="Times New Roman"/>
                <a:ea typeface="Times New Roman"/>
                <a:cs typeface="Times New Roman"/>
                <a:sym typeface="Times New Roman"/>
              </a:rPr>
              <a:t>behavior or for attaining a goal)</a:t>
            </a:r>
            <a:endParaRPr sz="1200"/>
          </a:p>
          <a:p>
            <a:pPr indent="-317500" lvl="0" marL="457200" rtl="0" algn="l">
              <a:spcBef>
                <a:spcPts val="0"/>
              </a:spcBef>
              <a:spcAft>
                <a:spcPts val="0"/>
              </a:spcAft>
              <a:buSzPts val="1400"/>
              <a:buAutoNum type="arabicPeriod"/>
            </a:pPr>
            <a:r>
              <a:rPr lang="en" sz="1200"/>
              <a:t>Rules to the game can be flexible to an extent. Giving the children the </a:t>
            </a:r>
            <a:r>
              <a:rPr lang="en" sz="1200"/>
              <a:t>opportunity</a:t>
            </a:r>
            <a:r>
              <a:rPr lang="en" sz="1200"/>
              <a:t> to make the rules shows them they have control and it provides experience in leadership</a:t>
            </a:r>
            <a:r>
              <a:rPr lang="en"/>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65adfd32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65adfd32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65adfd32c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65adfd32c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a:t>
            </a:r>
            <a:r>
              <a:rPr lang="en"/>
              <a:t>briefly</a:t>
            </a:r>
            <a:r>
              <a:rPr lang="en"/>
              <a:t> </a:t>
            </a:r>
            <a:r>
              <a:rPr lang="en"/>
              <a:t>describe</a:t>
            </a:r>
            <a:r>
              <a:rPr lang="en"/>
              <a:t> each game created…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619bf9c862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619bf9c86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Strongly backed up by the Social Learning Theory</a:t>
            </a:r>
            <a:endParaRPr>
              <a:solidFill>
                <a:schemeClr val="dk1"/>
              </a:solidFill>
              <a:latin typeface="Times New Roman"/>
              <a:ea typeface="Times New Roman"/>
              <a:cs typeface="Times New Roman"/>
              <a:sym typeface="Times New Roman"/>
            </a:endParaRPr>
          </a:p>
          <a:p>
            <a:pPr indent="-298450" lvl="0" marL="457200" rtl="0" algn="l">
              <a:spcBef>
                <a:spcPts val="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Focuses on attention, retention, motor reproduction, and motivation</a:t>
            </a:r>
            <a:endParaRPr/>
          </a:p>
          <a:p>
            <a:pPr indent="-317500" lvl="0" marL="457200" rtl="0" algn="l">
              <a:spcBef>
                <a:spcPts val="0"/>
              </a:spcBef>
              <a:spcAft>
                <a:spcPts val="0"/>
              </a:spcAft>
              <a:buSzPts val="1400"/>
              <a:buChar char="●"/>
            </a:pPr>
            <a:r>
              <a:rPr lang="en"/>
              <a:t>Yoga can be used as a behavioral therapy to reducing symptoms of ADHD in these children.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65adfd32c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65adfd32c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of our games include movement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60b5a80db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60b5a80db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Called the “Flat Hat”, this game requires each student produce a word or phrase of interest to them. Once written, it is placed into the hat and each student has a turn to act out the term until a child guesses it, and </a:t>
            </a:r>
            <a:r>
              <a:rPr lang="en"/>
              <a:t>receives</a:t>
            </a:r>
            <a:r>
              <a:rPr lang="en"/>
              <a:t> </a:t>
            </a:r>
            <a:r>
              <a:rPr lang="en"/>
              <a:t>their</a:t>
            </a:r>
            <a:r>
              <a:rPr lang="en"/>
              <a:t> reward. Similar to the game… students get to each have a turn acting out and guessing answers,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ffb06674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ffb06674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Preschool students with ADHD have a hard time paying attention, remembering tasks, and cooperating. We have a created a game book specifically for preschool teachers to utilize during circle time!! The book includes (this many) games, and they all include tools that improve symptoms of ADHD in the classroom and at home. </a:t>
            </a:r>
            <a:endParaRPr>
              <a:solidFill>
                <a:schemeClr val="dk1"/>
              </a:solidFill>
            </a:endParaRPr>
          </a:p>
          <a:p>
            <a:pPr indent="-317500" lvl="0" marL="4572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Because </a:t>
            </a:r>
            <a:r>
              <a:rPr lang="en" sz="1200">
                <a:solidFill>
                  <a:schemeClr val="dk1"/>
                </a:solidFill>
                <a:latin typeface="Times New Roman"/>
                <a:ea typeface="Times New Roman"/>
                <a:cs typeface="Times New Roman"/>
                <a:sym typeface="Times New Roman"/>
              </a:rPr>
              <a:t>ADHD is associated with impaired self-regulation and decision making, and this leads to negative educational outcomes</a:t>
            </a:r>
            <a:endParaRPr>
              <a:solidFill>
                <a:schemeClr val="dk1"/>
              </a:solidFill>
              <a:latin typeface="Times New Roman"/>
              <a:ea typeface="Times New Roman"/>
              <a:cs typeface="Times New Roman"/>
              <a:sym typeface="Times New Roman"/>
            </a:endParaRPr>
          </a:p>
          <a:p>
            <a:pPr indent="-298450" lvl="0" marL="457200" rtl="0" algn="l">
              <a:spcBef>
                <a:spcPts val="0"/>
              </a:spcBef>
              <a:spcAft>
                <a:spcPts val="0"/>
              </a:spcAft>
              <a:buClr>
                <a:schemeClr val="dk1"/>
              </a:buClr>
              <a:buSzPts val="1100"/>
              <a:buChar char="●"/>
            </a:pPr>
            <a:r>
              <a:rPr lang="en">
                <a:solidFill>
                  <a:schemeClr val="dk1"/>
                </a:solidFill>
                <a:latin typeface="Times New Roman"/>
                <a:ea typeface="Times New Roman"/>
                <a:cs typeface="Times New Roman"/>
                <a:sym typeface="Times New Roman"/>
              </a:rPr>
              <a:t>Since the No Child Left Behind Act: Treatment patterns and diagnosis is a wide topic of interest when it comes to teachers and caregivers, which is one reason we created the game book.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60b5a80db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60b5a80db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It is important to alternate which color is go and which is stop, because this improves</a:t>
            </a:r>
            <a:r>
              <a:rPr lang="en" sz="1500"/>
              <a:t> inhibitory control</a:t>
            </a:r>
            <a:r>
              <a:rPr lang="en"/>
              <a:t>!!</a:t>
            </a:r>
            <a:endParaRPr/>
          </a:p>
          <a:p>
            <a:pPr indent="-317500" lvl="0" marL="457200" rtl="0" algn="l">
              <a:spcBef>
                <a:spcPts val="0"/>
              </a:spcBef>
              <a:spcAft>
                <a:spcPts val="0"/>
              </a:spcAft>
              <a:buSzPts val="1400"/>
              <a:buChar char="●"/>
            </a:pPr>
            <a:r>
              <a:rPr lang="en"/>
              <a:t>Red light Green light involves various stimulus and this relates to </a:t>
            </a:r>
            <a:r>
              <a:rPr lang="en"/>
              <a:t>future</a:t>
            </a:r>
            <a:r>
              <a:rPr lang="en"/>
              <a:t> experiences </a:t>
            </a:r>
            <a:endParaRPr/>
          </a:p>
          <a:p>
            <a:pPr indent="-317500" lvl="0" marL="457200" rtl="0" algn="l">
              <a:spcBef>
                <a:spcPts val="0"/>
              </a:spcBef>
              <a:spcAft>
                <a:spcPts val="0"/>
              </a:spcAft>
              <a:buSzPts val="1400"/>
              <a:buChar char="●"/>
            </a:pPr>
            <a:r>
              <a:rPr lang="en"/>
              <a:t>This game involves working memory and attention due to starting and stopping cues. </a:t>
            </a:r>
            <a:endParaRPr/>
          </a:p>
          <a:p>
            <a:pPr indent="-317500" lvl="0" marL="457200" rtl="0" algn="l">
              <a:spcBef>
                <a:spcPts val="0"/>
              </a:spcBef>
              <a:spcAft>
                <a:spcPts val="0"/>
              </a:spcAft>
              <a:buSzPts val="1400"/>
              <a:buChar char="●"/>
            </a:pPr>
            <a:r>
              <a:rPr lang="en"/>
              <a:t>Additional instruction may be added to make this game increasingly </a:t>
            </a:r>
            <a:r>
              <a:rPr lang="en"/>
              <a:t>more</a:t>
            </a:r>
            <a:r>
              <a:rPr lang="en"/>
              <a:t> challenging.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65adfd32c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65adfd32c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60b5a80db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60b5a80db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game improves attention skills and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d9c40d9f9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d9c40d9f9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ADHD children learn best </a:t>
            </a:r>
            <a:endParaRPr/>
          </a:p>
          <a:p>
            <a:pPr indent="0" lvl="0" marL="0" rtl="0" algn="l">
              <a:spcBef>
                <a:spcPts val="0"/>
              </a:spcBef>
              <a:spcAft>
                <a:spcPts val="0"/>
              </a:spcAft>
              <a:buNone/>
            </a:pPr>
            <a:r>
              <a:rPr lang="en"/>
              <a:t>Our research was found through self-selected peer-reviewed </a:t>
            </a:r>
            <a:r>
              <a:rPr lang="en"/>
              <a:t>articles.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b9a3abeb_0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b9a3abe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42e3e7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42e3e7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5f4b554c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5f4b554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ffb06674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ffb06674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65adfd32c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65adfd32c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33333"/>
                </a:solidFill>
                <a:latin typeface="Times New Roman"/>
                <a:ea typeface="Times New Roman"/>
                <a:cs typeface="Times New Roman"/>
                <a:sym typeface="Times New Roman"/>
              </a:rPr>
              <a:t>Bustamante, A. S., Hindman, A. H., Champagne, C. R., &amp; Wasik, B. A. (2018).</a:t>
            </a:r>
            <a:endParaRPr/>
          </a:p>
          <a:p>
            <a:pPr indent="0" lvl="0" marL="0" rtl="0" algn="l">
              <a:spcBef>
                <a:spcPts val="0"/>
              </a:spcBef>
              <a:spcAft>
                <a:spcPts val="0"/>
              </a:spcAft>
              <a:buNone/>
            </a:pPr>
            <a:r>
              <a:rPr lang="en"/>
              <a:t>Commonly used by most teachers to start the day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bab3a369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bab3a369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Open Sans"/>
              <a:buChar char="●"/>
            </a:pPr>
            <a:r>
              <a:rPr lang="en" sz="1300">
                <a:solidFill>
                  <a:schemeClr val="dk1"/>
                </a:solidFill>
                <a:latin typeface="Open Sans"/>
                <a:ea typeface="Open Sans"/>
                <a:cs typeface="Open Sans"/>
                <a:sym typeface="Open Sans"/>
              </a:rPr>
              <a:t>“Most common neurodevelopmental disorder in childhood, affecting about 5% of children.”</a:t>
            </a:r>
            <a:endParaRPr sz="1300">
              <a:solidFill>
                <a:schemeClr val="dk1"/>
              </a:solidFill>
              <a:latin typeface="Open Sans"/>
              <a:ea typeface="Open Sans"/>
              <a:cs typeface="Open Sans"/>
              <a:sym typeface="Open Sans"/>
            </a:endParaRPr>
          </a:p>
          <a:p>
            <a:pPr indent="-311150" lvl="0" marL="457200" rtl="0" algn="l">
              <a:spcBef>
                <a:spcPts val="0"/>
              </a:spcBef>
              <a:spcAft>
                <a:spcPts val="0"/>
              </a:spcAft>
              <a:buClr>
                <a:schemeClr val="dk1"/>
              </a:buClr>
              <a:buSzPts val="1300"/>
              <a:buFont typeface="Open Sans"/>
              <a:buChar char="●"/>
            </a:pPr>
            <a:r>
              <a:rPr lang="en" sz="1300">
                <a:solidFill>
                  <a:schemeClr val="dk1"/>
                </a:solidFill>
                <a:latin typeface="Open Sans"/>
                <a:ea typeface="Open Sans"/>
                <a:cs typeface="Open Sans"/>
                <a:sym typeface="Open Sans"/>
              </a:rPr>
              <a:t>“Often lasts into adulthood”</a:t>
            </a:r>
            <a:endParaRPr sz="1300">
              <a:solidFill>
                <a:schemeClr val="dk1"/>
              </a:solidFill>
              <a:latin typeface="Open Sans"/>
              <a:ea typeface="Open Sans"/>
              <a:cs typeface="Open Sans"/>
              <a:sym typeface="Open Sans"/>
            </a:endParaRPr>
          </a:p>
          <a:p>
            <a:pPr indent="-311150" lvl="0" marL="457200" rtl="0" algn="l">
              <a:spcBef>
                <a:spcPts val="0"/>
              </a:spcBef>
              <a:spcAft>
                <a:spcPts val="0"/>
              </a:spcAft>
              <a:buClr>
                <a:schemeClr val="dk1"/>
              </a:buClr>
              <a:buSzPts val="1300"/>
              <a:buFont typeface="Open Sans"/>
              <a:buChar char="●"/>
            </a:pPr>
            <a:r>
              <a:rPr lang="en" sz="1300">
                <a:solidFill>
                  <a:schemeClr val="dk1"/>
                </a:solidFill>
                <a:latin typeface="Open Sans"/>
                <a:ea typeface="Open Sans"/>
                <a:cs typeface="Open Sans"/>
                <a:sym typeface="Open Sans"/>
              </a:rPr>
              <a:t>May act without thinking what the results may be (our games help with this)</a:t>
            </a:r>
            <a:endParaRPr sz="1300">
              <a:solidFill>
                <a:schemeClr val="dk1"/>
              </a:solidFill>
              <a:latin typeface="Open Sans"/>
              <a:ea typeface="Open Sans"/>
              <a:cs typeface="Open Sans"/>
              <a:sym typeface="Open Sans"/>
            </a:endParaRPr>
          </a:p>
          <a:p>
            <a:pPr indent="-311150" lvl="0" marL="457200" rtl="0" algn="l">
              <a:spcBef>
                <a:spcPts val="0"/>
              </a:spcBef>
              <a:spcAft>
                <a:spcPts val="0"/>
              </a:spcAft>
              <a:buClr>
                <a:schemeClr val="dk1"/>
              </a:buClr>
              <a:buSzPts val="1300"/>
              <a:buFont typeface="Open Sans"/>
              <a:buChar char="●"/>
            </a:pPr>
            <a:r>
              <a:rPr lang="en" sz="1300">
                <a:solidFill>
                  <a:schemeClr val="dk1"/>
                </a:solidFill>
                <a:latin typeface="Open Sans"/>
                <a:ea typeface="Open Sans"/>
                <a:cs typeface="Open Sans"/>
                <a:sym typeface="Open Sans"/>
              </a:rPr>
              <a:t>Individuals </a:t>
            </a:r>
            <a:r>
              <a:rPr lang="en" sz="1300">
                <a:solidFill>
                  <a:schemeClr val="dk1"/>
                </a:solidFill>
                <a:latin typeface="Open Sans"/>
                <a:ea typeface="Open Sans"/>
                <a:cs typeface="Open Sans"/>
                <a:sym typeface="Open Sans"/>
              </a:rPr>
              <a:t>daydream a lot, forget or lose things a lot, squirm or fidget, talk too much, make careless mistakes or take unnecessary risks, have a hard time resisting temptation, have trouble taking turns, and have difficulty getting along with others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More than half of individuals diagnosed with ADHD are boys </a:t>
            </a:r>
            <a:endParaRPr sz="1200">
              <a:solidFill>
                <a:schemeClr val="dk1"/>
              </a:solidFill>
              <a:latin typeface="Times New Roman"/>
              <a:ea typeface="Times New Roman"/>
              <a:cs typeface="Times New Roman"/>
              <a:sym typeface="Times New Roman"/>
            </a:endParaRPr>
          </a:p>
          <a:p>
            <a:pPr indent="-298450" lvl="0" marL="914400" rtl="0" algn="l">
              <a:spcBef>
                <a:spcPts val="0"/>
              </a:spcBef>
              <a:spcAft>
                <a:spcPts val="0"/>
              </a:spcAft>
              <a:buClr>
                <a:schemeClr val="dk1"/>
              </a:buClr>
              <a:buSzPts val="1100"/>
              <a:buFont typeface="Open Sans"/>
              <a:buAutoNum type="arabicPeriod"/>
            </a:pPr>
            <a:r>
              <a:rPr b="1" lang="en">
                <a:solidFill>
                  <a:schemeClr val="dk1"/>
                </a:solidFill>
                <a:latin typeface="Times New Roman"/>
                <a:ea typeface="Times New Roman"/>
                <a:cs typeface="Times New Roman"/>
                <a:sym typeface="Times New Roman"/>
              </a:rPr>
              <a:t>Is easily distracted or forgets details of daily routines, and this makes it hard for the individual to organize or finish a task, to pay attention to details, or to follow instructions or conversations</a:t>
            </a:r>
            <a:endParaRPr b="1">
              <a:solidFill>
                <a:schemeClr val="dk1"/>
              </a:solidFill>
              <a:latin typeface="Times New Roman"/>
              <a:ea typeface="Times New Roman"/>
              <a:cs typeface="Times New Roman"/>
              <a:sym typeface="Times New Roman"/>
            </a:endParaRPr>
          </a:p>
          <a:p>
            <a:pPr indent="-317500" lvl="0" marL="914400" rtl="0" algn="l">
              <a:spcBef>
                <a:spcPts val="0"/>
              </a:spcBef>
              <a:spcAft>
                <a:spcPts val="0"/>
              </a:spcAft>
              <a:buClr>
                <a:schemeClr val="dk1"/>
              </a:buClr>
              <a:buSzPts val="1400"/>
              <a:buFont typeface="Times New Roman"/>
              <a:buAutoNum type="arabicPeriod"/>
            </a:pPr>
            <a:r>
              <a:rPr b="1" lang="en">
                <a:solidFill>
                  <a:schemeClr val="dk1"/>
                </a:solidFill>
                <a:latin typeface="Times New Roman"/>
                <a:ea typeface="Times New Roman"/>
                <a:cs typeface="Times New Roman"/>
                <a:sym typeface="Times New Roman"/>
              </a:rPr>
              <a:t>Fidgets and talks a lot</a:t>
            </a:r>
            <a:endParaRPr b="1">
              <a:solidFill>
                <a:schemeClr val="dk1"/>
              </a:solidFill>
              <a:latin typeface="Times New Roman"/>
              <a:ea typeface="Times New Roman"/>
              <a:cs typeface="Times New Roman"/>
              <a:sym typeface="Times New Roman"/>
            </a:endParaRPr>
          </a:p>
          <a:p>
            <a:pPr indent="-317500" lvl="0" marL="914400" rtl="0" algn="l">
              <a:spcBef>
                <a:spcPts val="0"/>
              </a:spcBef>
              <a:spcAft>
                <a:spcPts val="0"/>
              </a:spcAft>
              <a:buClr>
                <a:schemeClr val="dk1"/>
              </a:buClr>
              <a:buSzPts val="1400"/>
              <a:buFont typeface="Times New Roman"/>
              <a:buAutoNum type="arabicPeriod"/>
            </a:pPr>
            <a:r>
              <a:rPr b="1" lang="en">
                <a:solidFill>
                  <a:schemeClr val="dk1"/>
                </a:solidFill>
                <a:latin typeface="Times New Roman"/>
                <a:ea typeface="Times New Roman"/>
                <a:cs typeface="Times New Roman"/>
                <a:sym typeface="Times New Roman"/>
              </a:rPr>
              <a:t>Which is both equally presented in the person </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65d485c7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65d485c7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“The DSM-5 holds the criteria for ADHD and how to </a:t>
            </a:r>
            <a:r>
              <a:rPr lang="en" sz="1200">
                <a:latin typeface="Times New Roman"/>
                <a:ea typeface="Times New Roman"/>
                <a:cs typeface="Times New Roman"/>
                <a:sym typeface="Times New Roman"/>
              </a:rPr>
              <a:t>diagnose</a:t>
            </a:r>
            <a:r>
              <a:rPr lang="en" sz="1200">
                <a:latin typeface="Times New Roman"/>
                <a:ea typeface="Times New Roman"/>
                <a:cs typeface="Times New Roman"/>
                <a:sym typeface="Times New Roman"/>
              </a:rPr>
              <a:t> it. ADHD presents itself as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202729"/>
                </a:solidFill>
                <a:latin typeface="Times New Roman"/>
                <a:ea typeface="Times New Roman"/>
                <a:cs typeface="Times New Roman"/>
                <a:sym typeface="Times New Roman"/>
              </a:rPr>
              <a:t>Must: </a:t>
            </a:r>
            <a:endParaRPr sz="1200">
              <a:solidFill>
                <a:srgbClr val="202729"/>
              </a:solidFill>
              <a:latin typeface="Times New Roman"/>
              <a:ea typeface="Times New Roman"/>
              <a:cs typeface="Times New Roman"/>
              <a:sym typeface="Times New Roman"/>
            </a:endParaRPr>
          </a:p>
          <a:p>
            <a:pPr indent="-304800" lvl="0" marL="457200" rtl="0" algn="l">
              <a:spcBef>
                <a:spcPts val="1200"/>
              </a:spcBef>
              <a:spcAft>
                <a:spcPts val="0"/>
              </a:spcAft>
              <a:buClr>
                <a:srgbClr val="202729"/>
              </a:buClr>
              <a:buSzPts val="1200"/>
              <a:buFont typeface="Times New Roman"/>
              <a:buChar char="●"/>
            </a:pPr>
            <a:r>
              <a:rPr lang="en" sz="1200">
                <a:solidFill>
                  <a:srgbClr val="202729"/>
                </a:solidFill>
                <a:latin typeface="Times New Roman"/>
                <a:ea typeface="Times New Roman"/>
                <a:cs typeface="Times New Roman"/>
                <a:sym typeface="Times New Roman"/>
              </a:rPr>
              <a:t>several symptoms before age 12</a:t>
            </a:r>
            <a:endParaRPr sz="1200">
              <a:solidFill>
                <a:srgbClr val="202729"/>
              </a:solidFill>
              <a:latin typeface="Times New Roman"/>
              <a:ea typeface="Times New Roman"/>
              <a:cs typeface="Times New Roman"/>
              <a:sym typeface="Times New Roman"/>
            </a:endParaRPr>
          </a:p>
          <a:p>
            <a:pPr indent="-304800" lvl="0" marL="457200" rtl="0" algn="l">
              <a:spcBef>
                <a:spcPts val="0"/>
              </a:spcBef>
              <a:spcAft>
                <a:spcPts val="0"/>
              </a:spcAft>
              <a:buClr>
                <a:srgbClr val="202729"/>
              </a:buClr>
              <a:buSzPts val="1200"/>
              <a:buFont typeface="Times New Roman"/>
              <a:buChar char="●"/>
            </a:pPr>
            <a:r>
              <a:rPr lang="en" sz="1200">
                <a:solidFill>
                  <a:srgbClr val="202729"/>
                </a:solidFill>
                <a:latin typeface="Times New Roman"/>
                <a:ea typeface="Times New Roman"/>
                <a:cs typeface="Times New Roman"/>
                <a:sym typeface="Times New Roman"/>
              </a:rPr>
              <a:t>in two or more settings</a:t>
            </a:r>
            <a:endParaRPr sz="1200">
              <a:solidFill>
                <a:srgbClr val="202729"/>
              </a:solidFill>
              <a:latin typeface="Times New Roman"/>
              <a:ea typeface="Times New Roman"/>
              <a:cs typeface="Times New Roman"/>
              <a:sym typeface="Times New Roman"/>
            </a:endParaRPr>
          </a:p>
          <a:p>
            <a:pPr indent="-304800" lvl="0" marL="457200" rtl="0" algn="l">
              <a:spcBef>
                <a:spcPts val="0"/>
              </a:spcBef>
              <a:spcAft>
                <a:spcPts val="0"/>
              </a:spcAft>
              <a:buClr>
                <a:srgbClr val="202729"/>
              </a:buClr>
              <a:buSzPts val="1200"/>
              <a:buFont typeface="Times New Roman"/>
              <a:buChar char="●"/>
            </a:pPr>
            <a:r>
              <a:rPr lang="en" sz="1200">
                <a:solidFill>
                  <a:srgbClr val="202729"/>
                </a:solidFill>
                <a:latin typeface="Times New Roman"/>
                <a:ea typeface="Times New Roman"/>
                <a:cs typeface="Times New Roman"/>
                <a:sym typeface="Times New Roman"/>
              </a:rPr>
              <a:t>evidence of interference in school, social, or work settings</a:t>
            </a:r>
            <a:endParaRPr sz="1200">
              <a:solidFill>
                <a:srgbClr val="202729"/>
              </a:solidFill>
              <a:latin typeface="Times New Roman"/>
              <a:ea typeface="Times New Roman"/>
              <a:cs typeface="Times New Roman"/>
              <a:sym typeface="Times New Roman"/>
            </a:endParaRPr>
          </a:p>
          <a:p>
            <a:pPr indent="-304800" lvl="0" marL="457200" rtl="0" algn="l">
              <a:spcBef>
                <a:spcPts val="0"/>
              </a:spcBef>
              <a:spcAft>
                <a:spcPts val="0"/>
              </a:spcAft>
              <a:buClr>
                <a:srgbClr val="202729"/>
              </a:buClr>
              <a:buSzPts val="1200"/>
              <a:buFont typeface="Times New Roman"/>
              <a:buChar char="●"/>
            </a:pPr>
            <a:r>
              <a:rPr lang="en" sz="1200">
                <a:solidFill>
                  <a:srgbClr val="202729"/>
                </a:solidFill>
                <a:latin typeface="Times New Roman"/>
                <a:ea typeface="Times New Roman"/>
                <a:cs typeface="Times New Roman"/>
                <a:sym typeface="Times New Roman"/>
              </a:rPr>
              <a:t>not be better explained </a:t>
            </a:r>
            <a:endParaRPr sz="12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742e3e7cd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42e3e7cd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02729"/>
                </a:solidFill>
                <a:latin typeface="Proxima Nova"/>
                <a:ea typeface="Proxima Nova"/>
                <a:cs typeface="Proxima Nova"/>
                <a:sym typeface="Proxima Nova"/>
              </a:rPr>
              <a:t>Children with ADHD in the preschool setting struggle with self-regulation and attention skills. So our main goal is to improve these skills and behaviors needed to succeed. </a:t>
            </a:r>
            <a:endParaRPr sz="12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9c40d9f9_0_2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d9c40d9f9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Greeting song and goodbye song to and from circle time????</a:t>
            </a:r>
            <a:endParaRPr/>
          </a:p>
          <a:p>
            <a:pPr indent="-317500" lvl="0" marL="457200" rtl="0" algn="l">
              <a:spcBef>
                <a:spcPts val="0"/>
              </a:spcBef>
              <a:spcAft>
                <a:spcPts val="0"/>
              </a:spcAft>
              <a:buClr>
                <a:schemeClr val="dk1"/>
              </a:buClr>
              <a:buSzPts val="1400"/>
              <a:buChar char="●"/>
            </a:pPr>
            <a:r>
              <a:rPr lang="en">
                <a:solidFill>
                  <a:schemeClr val="dk1"/>
                </a:solidFill>
              </a:rPr>
              <a:t>Each game is advised to be repeated a second time to ensure opportunity and practice</a:t>
            </a:r>
            <a:endParaRPr/>
          </a:p>
          <a:p>
            <a:pPr indent="-317500" lvl="0" marL="457200" rtl="0" algn="l">
              <a:spcBef>
                <a:spcPts val="0"/>
              </a:spcBef>
              <a:spcAft>
                <a:spcPts val="0"/>
              </a:spcAft>
              <a:buSzPts val="1400"/>
              <a:buChar char="●"/>
            </a:pPr>
            <a:r>
              <a:rPr lang="en"/>
              <a:t>Children have the option to choose any game from the book</a:t>
            </a:r>
            <a:endParaRPr/>
          </a:p>
          <a:p>
            <a:pPr indent="-317500" lvl="0" marL="457200" rtl="0" algn="l">
              <a:spcBef>
                <a:spcPts val="0"/>
              </a:spcBef>
              <a:spcAft>
                <a:spcPts val="0"/>
              </a:spcAft>
              <a:buSzPts val="1400"/>
              <a:buChar char="●"/>
            </a:pPr>
            <a:r>
              <a:rPr lang="en"/>
              <a:t>The rules are personalized to each classroom and to the students preference. </a:t>
            </a:r>
            <a:endParaRPr/>
          </a:p>
          <a:p>
            <a:pPr indent="-317500" lvl="0" marL="457200" rtl="0" algn="l">
              <a:spcBef>
                <a:spcPts val="0"/>
              </a:spcBef>
              <a:spcAft>
                <a:spcPts val="0"/>
              </a:spcAft>
              <a:buSzPts val="1400"/>
              <a:buChar char="●"/>
            </a:pPr>
            <a:r>
              <a:rPr lang="en"/>
              <a:t>Verbal opportunities allow the child to express their social </a:t>
            </a:r>
            <a:r>
              <a:rPr lang="en"/>
              <a:t>abilities</a:t>
            </a:r>
            <a:r>
              <a:rPr lang="en"/>
              <a:t> and practice self regulation skills</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b9a3abeb_0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b9a3abe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4400e736_2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d4400e736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We chose social learning </a:t>
            </a:r>
            <a:r>
              <a:rPr lang="en"/>
              <a:t>theory to explain how specific games improve attention and learning in children with ADHD. (Games are conducted during circle time)</a:t>
            </a:r>
            <a:endParaRPr/>
          </a:p>
          <a:p>
            <a:pPr indent="-317500" lvl="0" marL="457200" rtl="0" algn="l">
              <a:spcBef>
                <a:spcPts val="0"/>
              </a:spcBef>
              <a:spcAft>
                <a:spcPts val="0"/>
              </a:spcAft>
              <a:buSzPts val="14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s://doi-org.ezproxy.lib.uwf.edu/10.4135/9781544356402" TargetMode="External"/><Relationship Id="rId4" Type="http://schemas.openxmlformats.org/officeDocument/2006/relationships/hyperlink" Target="https://doi-org.ezproxy.lib.uwf.edu/10.1901/jaba.2002.35-375" TargetMode="External"/><Relationship Id="rId10" Type="http://schemas.openxmlformats.org/officeDocument/2006/relationships/hyperlink" Target="https://doi-org.ezproxy.lib.uwf.edu/10.1007/s10862-022-09957-9" TargetMode="External"/><Relationship Id="rId9" Type="http://schemas.openxmlformats.org/officeDocument/2006/relationships/hyperlink" Target="https://doi-org.ezproxy.lib.uwf.edu/10.1002/bin.1756" TargetMode="External"/><Relationship Id="rId5" Type="http://schemas.openxmlformats.org/officeDocument/2006/relationships/hyperlink" Target="https://doi-org.ezproxy.lib.uwf.edu/10.1080/15377903.2021.2012862" TargetMode="External"/><Relationship Id="rId6" Type="http://schemas.openxmlformats.org/officeDocument/2006/relationships/hyperlink" Target="https://doi-org.ezproxy.lib.uwf.edu/10.1086/697473" TargetMode="External"/><Relationship Id="rId7" Type="http://schemas.openxmlformats.org/officeDocument/2006/relationships/hyperlink" Target="https://doi-org.ezproxy.lib.uwf.edu/10.1177/1087054712449479" TargetMode="External"/><Relationship Id="rId8" Type="http://schemas.openxmlformats.org/officeDocument/2006/relationships/hyperlink" Target="https://doi-org.ezproxy.lib.uwf.edu/10.1111/bjet.1216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psycnet-apa-org.ezproxy.lib.uwf.edu/doi/10.1086/697473" TargetMode="External"/><Relationship Id="rId4" Type="http://schemas.openxmlformats.org/officeDocument/2006/relationships/hyperlink" Target="https://psycnet-apa-org.ezproxy.lib.uwf.edu/doi/10.1080/10409289.2011.57425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3"/>
          <p:cNvSpPr txBox="1"/>
          <p:nvPr>
            <p:ph idx="1" type="subTitle"/>
          </p:nvPr>
        </p:nvSpPr>
        <p:spPr>
          <a:xfrm>
            <a:off x="5861800" y="4519575"/>
            <a:ext cx="3135600" cy="4719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lang="en" sz="1400"/>
              <a:t>By Ashley Bartek and Amiyah Carnall</a:t>
            </a:r>
            <a:endParaRPr sz="1400"/>
          </a:p>
        </p:txBody>
      </p:sp>
      <p:sp>
        <p:nvSpPr>
          <p:cNvPr id="60" name="Google Shape;60;p13"/>
          <p:cNvSpPr txBox="1"/>
          <p:nvPr/>
        </p:nvSpPr>
        <p:spPr>
          <a:xfrm>
            <a:off x="471875" y="389850"/>
            <a:ext cx="7602600" cy="425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600">
                <a:solidFill>
                  <a:schemeClr val="lt1"/>
                </a:solidFill>
                <a:latin typeface="Proxima Nova"/>
                <a:ea typeface="Proxima Nova"/>
                <a:cs typeface="Proxima Nova"/>
                <a:sym typeface="Proxima Nova"/>
              </a:rPr>
              <a:t>Circle-Time! </a:t>
            </a:r>
            <a:endParaRPr b="1" sz="3600">
              <a:solidFill>
                <a:schemeClr val="lt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3600">
              <a:solidFill>
                <a:schemeClr val="lt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3600">
              <a:solidFill>
                <a:schemeClr val="lt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3600">
              <a:solidFill>
                <a:schemeClr val="lt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sz="3000">
                <a:solidFill>
                  <a:schemeClr val="lt1"/>
                </a:solidFill>
                <a:latin typeface="Proxima Nova"/>
                <a:ea typeface="Proxima Nova"/>
                <a:cs typeface="Proxima Nova"/>
                <a:sym typeface="Proxima Nova"/>
              </a:rPr>
              <a:t>Games and Activities Uniquely Made for Preschool Teachers to Utilize with ADHD Students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265500" y="484100"/>
            <a:ext cx="4045200" cy="173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t>Social Learning Theory</a:t>
            </a:r>
            <a:endParaRPr b="1"/>
          </a:p>
          <a:p>
            <a:pPr indent="0" lvl="0" marL="0" rtl="0" algn="ctr">
              <a:spcBef>
                <a:spcPts val="0"/>
              </a:spcBef>
              <a:spcAft>
                <a:spcPts val="0"/>
              </a:spcAft>
              <a:buNone/>
            </a:pPr>
            <a:r>
              <a:t/>
            </a:r>
            <a:endParaRPr b="1"/>
          </a:p>
        </p:txBody>
      </p:sp>
      <p:sp>
        <p:nvSpPr>
          <p:cNvPr id="126" name="Google Shape;126;p22"/>
          <p:cNvSpPr txBox="1"/>
          <p:nvPr>
            <p:ph idx="1" type="subTitle"/>
          </p:nvPr>
        </p:nvSpPr>
        <p:spPr>
          <a:xfrm>
            <a:off x="265500" y="1436625"/>
            <a:ext cx="4045200" cy="1667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ctr">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Observational Learning </a:t>
            </a:r>
            <a:endParaRPr sz="2400">
              <a:latin typeface="Times New Roman"/>
              <a:ea typeface="Times New Roman"/>
              <a:cs typeface="Times New Roman"/>
              <a:sym typeface="Times New Roman"/>
            </a:endParaRPr>
          </a:p>
          <a:p>
            <a:pPr indent="-381000" lvl="0" marL="457200" rtl="0" algn="ctr">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Intrinsic Reinforcement </a:t>
            </a:r>
            <a:endParaRPr sz="2400">
              <a:latin typeface="Times New Roman"/>
              <a:ea typeface="Times New Roman"/>
              <a:cs typeface="Times New Roman"/>
              <a:sym typeface="Times New Roman"/>
            </a:endParaRPr>
          </a:p>
          <a:p>
            <a:pPr indent="-381000" lvl="0" marL="457200" rtl="0" algn="ctr">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Behavior Change</a:t>
            </a:r>
            <a:endParaRPr sz="2400">
              <a:latin typeface="Times New Roman"/>
              <a:ea typeface="Times New Roman"/>
              <a:cs typeface="Times New Roman"/>
              <a:sym typeface="Times New Roman"/>
            </a:endParaRPr>
          </a:p>
          <a:p>
            <a:pPr indent="0" lvl="0" marL="0" rtl="0" algn="ctr">
              <a:spcBef>
                <a:spcPts val="0"/>
              </a:spcBef>
              <a:spcAft>
                <a:spcPts val="0"/>
              </a:spcAft>
              <a:buNone/>
            </a:pPr>
            <a:r>
              <a:t/>
            </a:r>
            <a:endParaRPr sz="2400">
              <a:latin typeface="Times New Roman"/>
              <a:ea typeface="Times New Roman"/>
              <a:cs typeface="Times New Roman"/>
              <a:sym typeface="Times New Roman"/>
            </a:endParaRPr>
          </a:p>
        </p:txBody>
      </p:sp>
      <p:sp>
        <p:nvSpPr>
          <p:cNvPr id="127" name="Google Shape;127;p22"/>
          <p:cNvSpPr txBox="1"/>
          <p:nvPr>
            <p:ph idx="2" type="body"/>
          </p:nvPr>
        </p:nvSpPr>
        <p:spPr>
          <a:xfrm>
            <a:off x="4939500" y="325075"/>
            <a:ext cx="3972900" cy="4481400"/>
          </a:xfrm>
          <a:prstGeom prst="rect">
            <a:avLst/>
          </a:prstGeom>
        </p:spPr>
        <p:txBody>
          <a:bodyPr anchorCtr="0" anchor="ctr"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t/>
            </a:r>
            <a:endParaRPr/>
          </a:p>
          <a:p>
            <a:pPr indent="0" lvl="0" marL="2286000" rtl="0" algn="l">
              <a:spcBef>
                <a:spcPts val="1200"/>
              </a:spcBef>
              <a:spcAft>
                <a:spcPts val="0"/>
              </a:spcAft>
              <a:buNone/>
            </a:pPr>
            <a:r>
              <a:rPr lang="en"/>
              <a:t>   </a:t>
            </a:r>
            <a:endParaRPr/>
          </a:p>
          <a:p>
            <a:pPr indent="0" lvl="0" marL="2286000" rtl="0" algn="l">
              <a:spcBef>
                <a:spcPts val="1200"/>
              </a:spcBef>
              <a:spcAft>
                <a:spcPts val="0"/>
              </a:spcAft>
              <a:buNone/>
            </a:pPr>
            <a:r>
              <a:t/>
            </a:r>
            <a:endParaRPr/>
          </a:p>
          <a:p>
            <a:pPr indent="0" lvl="0" marL="2743200" rtl="0" algn="l">
              <a:spcBef>
                <a:spcPts val="1200"/>
              </a:spcBef>
              <a:spcAft>
                <a:spcPts val="0"/>
              </a:spcAft>
              <a:buNone/>
            </a:pPr>
            <a:r>
              <a:rPr lang="en"/>
              <a:t>    </a:t>
            </a:r>
            <a:endParaRPr/>
          </a:p>
          <a:p>
            <a:pPr indent="0" lvl="0" marL="2743200" rtl="0" algn="l">
              <a:spcBef>
                <a:spcPts val="1200"/>
              </a:spcBef>
              <a:spcAft>
                <a:spcPts val="0"/>
              </a:spcAft>
              <a:buNone/>
            </a:pPr>
            <a:r>
              <a:t/>
            </a:r>
            <a:endParaRPr sz="3307"/>
          </a:p>
          <a:p>
            <a:pPr indent="0" lvl="0" marL="2743200" rtl="0" algn="l">
              <a:spcBef>
                <a:spcPts val="1200"/>
              </a:spcBef>
              <a:spcAft>
                <a:spcPts val="0"/>
              </a:spcAft>
              <a:buNone/>
            </a:pPr>
            <a:r>
              <a:t/>
            </a:r>
            <a:endParaRPr sz="3307"/>
          </a:p>
          <a:p>
            <a:pPr indent="0" lvl="0" marL="1828800" rtl="0" algn="l">
              <a:spcBef>
                <a:spcPts val="1200"/>
              </a:spcBef>
              <a:spcAft>
                <a:spcPts val="1200"/>
              </a:spcAft>
              <a:buNone/>
            </a:pPr>
            <a:r>
              <a:rPr lang="en" sz="4107"/>
              <a:t>  (Growth Engineering, 2021)</a:t>
            </a:r>
            <a:endParaRPr sz="4107"/>
          </a:p>
        </p:txBody>
      </p:sp>
      <p:pic>
        <p:nvPicPr>
          <p:cNvPr id="128" name="Google Shape;128;p22"/>
          <p:cNvPicPr preferRelativeResize="0"/>
          <p:nvPr/>
        </p:nvPicPr>
        <p:blipFill>
          <a:blip r:embed="rId3">
            <a:alphaModFix/>
          </a:blip>
          <a:stretch>
            <a:fillRect/>
          </a:stretch>
        </p:blipFill>
        <p:spPr>
          <a:xfrm>
            <a:off x="4939500" y="975225"/>
            <a:ext cx="3860650" cy="2432800"/>
          </a:xfrm>
          <a:prstGeom prst="rect">
            <a:avLst/>
          </a:prstGeom>
          <a:noFill/>
          <a:ln>
            <a:noFill/>
          </a:ln>
        </p:spPr>
      </p:pic>
      <p:pic>
        <p:nvPicPr>
          <p:cNvPr id="129" name="Google Shape;129;p22"/>
          <p:cNvPicPr preferRelativeResize="0"/>
          <p:nvPr/>
        </p:nvPicPr>
        <p:blipFill>
          <a:blip r:embed="rId4">
            <a:alphaModFix/>
          </a:blip>
          <a:stretch>
            <a:fillRect/>
          </a:stretch>
        </p:blipFill>
        <p:spPr>
          <a:xfrm>
            <a:off x="104850" y="3284800"/>
            <a:ext cx="4404224" cy="1858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00"/>
              <a:t>Social-Learning Theory Cont.</a:t>
            </a:r>
            <a:endParaRPr b="1" sz="3200"/>
          </a:p>
        </p:txBody>
      </p:sp>
      <p:sp>
        <p:nvSpPr>
          <p:cNvPr id="135" name="Google Shape;13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Online platform for students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Use personalized learning</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Give active feedback</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Motivate with positive </a:t>
            </a:r>
            <a:r>
              <a:rPr lang="en" sz="3000">
                <a:solidFill>
                  <a:schemeClr val="dk1"/>
                </a:solidFill>
                <a:latin typeface="Times New Roman"/>
                <a:ea typeface="Times New Roman"/>
                <a:cs typeface="Times New Roman"/>
                <a:sym typeface="Times New Roman"/>
              </a:rPr>
              <a:t>reinforcement</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Engage in knowledge-sharing</a:t>
            </a: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0" y="0"/>
            <a:ext cx="4045200" cy="150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t>Elaboration Likelihood Model</a:t>
            </a:r>
            <a:endParaRPr b="1"/>
          </a:p>
        </p:txBody>
      </p:sp>
      <p:sp>
        <p:nvSpPr>
          <p:cNvPr id="141" name="Google Shape;141;p24"/>
          <p:cNvSpPr txBox="1"/>
          <p:nvPr>
            <p:ph idx="1" type="subTitle"/>
          </p:nvPr>
        </p:nvSpPr>
        <p:spPr>
          <a:xfrm>
            <a:off x="0" y="1758650"/>
            <a:ext cx="4045200" cy="3065100"/>
          </a:xfrm>
          <a:prstGeom prst="rect">
            <a:avLst/>
          </a:prstGeom>
        </p:spPr>
        <p:txBody>
          <a:bodyPr anchorCtr="0" anchor="t" bIns="91425" lIns="91425" spcFirstLastPara="1" rIns="91425" wrap="square" tIns="91425">
            <a:normAutofit lnSpcReduction="20000"/>
          </a:bodyPr>
          <a:lstStyle/>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Central Route: </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Lasting change in attitude</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Peripheral Route</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Temporary change in attitude</a:t>
            </a:r>
            <a:endParaRPr sz="3000">
              <a:solidFill>
                <a:schemeClr val="dk1"/>
              </a:solidFill>
              <a:latin typeface="Times New Roman"/>
              <a:ea typeface="Times New Roman"/>
              <a:cs typeface="Times New Roman"/>
              <a:sym typeface="Times New Roman"/>
            </a:endParaRPr>
          </a:p>
          <a:p>
            <a:pPr indent="0" lvl="0" marL="914400" rtl="0" algn="l">
              <a:spcBef>
                <a:spcPts val="0"/>
              </a:spcBef>
              <a:spcAft>
                <a:spcPts val="0"/>
              </a:spcAft>
              <a:buNone/>
            </a:pPr>
            <a:r>
              <a:t/>
            </a:r>
            <a:endParaRPr/>
          </a:p>
          <a:p>
            <a:pPr indent="0" lvl="0" marL="457200" rtl="0" algn="l">
              <a:spcBef>
                <a:spcPts val="0"/>
              </a:spcBef>
              <a:spcAft>
                <a:spcPts val="0"/>
              </a:spcAft>
              <a:buNone/>
            </a:pPr>
            <a:r>
              <a:t/>
            </a:r>
            <a:endParaRPr/>
          </a:p>
        </p:txBody>
      </p:sp>
      <p:sp>
        <p:nvSpPr>
          <p:cNvPr id="142" name="Google Shape;142;p2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id="143" name="Google Shape;143;p24"/>
          <p:cNvPicPr preferRelativeResize="0"/>
          <p:nvPr/>
        </p:nvPicPr>
        <p:blipFill>
          <a:blip r:embed="rId3">
            <a:alphaModFix/>
          </a:blip>
          <a:stretch>
            <a:fillRect/>
          </a:stretch>
        </p:blipFill>
        <p:spPr>
          <a:xfrm>
            <a:off x="4939500" y="1720275"/>
            <a:ext cx="3837000" cy="1875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Skills we will enhance:</a:t>
            </a:r>
            <a:endParaRPr b="1" sz="3020"/>
          </a:p>
        </p:txBody>
      </p:sp>
      <p:sp>
        <p:nvSpPr>
          <p:cNvPr id="149" name="Google Shape;149;p25"/>
          <p:cNvSpPr txBox="1"/>
          <p:nvPr>
            <p:ph idx="1" type="body"/>
          </p:nvPr>
        </p:nvSpPr>
        <p:spPr>
          <a:xfrm>
            <a:off x="164550" y="1136725"/>
            <a:ext cx="4476600" cy="3416400"/>
          </a:xfrm>
          <a:prstGeom prst="rect">
            <a:avLst/>
          </a:prstGeom>
        </p:spPr>
        <p:txBody>
          <a:bodyPr anchorCtr="0" anchor="t" bIns="91425" lIns="91425" spcFirstLastPara="1" rIns="91425" wrap="square" tIns="91425">
            <a:normAutofit lnSpcReduction="10000"/>
          </a:bodyPr>
          <a:lstStyle/>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Communication </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Literacy </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Attention</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Emotion recognition</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Self regulation</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Inhibitory control</a:t>
            </a:r>
            <a:endParaRPr sz="30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200">
              <a:latin typeface="Times New Roman"/>
              <a:ea typeface="Times New Roman"/>
              <a:cs typeface="Times New Roman"/>
              <a:sym typeface="Times New Roman"/>
            </a:endParaRPr>
          </a:p>
        </p:txBody>
      </p:sp>
      <p:sp>
        <p:nvSpPr>
          <p:cNvPr id="150" name="Google Shape;150;p25"/>
          <p:cNvSpPr txBox="1"/>
          <p:nvPr/>
        </p:nvSpPr>
        <p:spPr>
          <a:xfrm>
            <a:off x="4952600" y="1136725"/>
            <a:ext cx="3652500" cy="26781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School readiness</a:t>
            </a:r>
            <a:endParaRPr sz="3000">
              <a:solidFill>
                <a:schemeClr val="dk1"/>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Memory</a:t>
            </a:r>
            <a:endParaRPr sz="3000">
              <a:solidFill>
                <a:schemeClr val="dk1"/>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Multitasking </a:t>
            </a:r>
            <a:endParaRPr sz="3000">
              <a:solidFill>
                <a:schemeClr val="dk1"/>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Working memory </a:t>
            </a:r>
            <a:endParaRPr sz="3000">
              <a:solidFill>
                <a:schemeClr val="dk1"/>
              </a:solidFill>
              <a:latin typeface="Times New Roman"/>
              <a:ea typeface="Times New Roman"/>
              <a:cs typeface="Times New Roman"/>
              <a:sym typeface="Times New Roman"/>
            </a:endParaRPr>
          </a:p>
          <a:p>
            <a:pPr indent="0" lvl="0" marL="457200" rtl="0" algn="l">
              <a:lnSpc>
                <a:spcPct val="115000"/>
              </a:lnSpc>
              <a:spcBef>
                <a:spcPts val="1200"/>
              </a:spcBef>
              <a:spcAft>
                <a:spcPts val="1200"/>
              </a:spcAft>
              <a:buNone/>
            </a:pPr>
            <a:r>
              <a:t/>
            </a:r>
            <a:endParaRPr>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Importance</a:t>
            </a:r>
            <a:r>
              <a:rPr b="1" lang="en"/>
              <a:t> of Self Regulation for School Success:</a:t>
            </a:r>
            <a:endParaRPr b="1"/>
          </a:p>
        </p:txBody>
      </p:sp>
      <p:sp>
        <p:nvSpPr>
          <p:cNvPr id="156" name="Google Shape;156;p26"/>
          <p:cNvSpPr txBox="1"/>
          <p:nvPr>
            <p:ph idx="1" type="body"/>
          </p:nvPr>
        </p:nvSpPr>
        <p:spPr>
          <a:xfrm>
            <a:off x="311700" y="1167025"/>
            <a:ext cx="8682000" cy="3726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i="1" lang="en" sz="3000">
                <a:solidFill>
                  <a:srgbClr val="000000"/>
                </a:solidFill>
                <a:highlight>
                  <a:srgbClr val="FFFFFF"/>
                </a:highlight>
                <a:latin typeface="Times New Roman"/>
                <a:ea typeface="Times New Roman"/>
                <a:cs typeface="Times New Roman"/>
                <a:sym typeface="Times New Roman"/>
              </a:rPr>
              <a:t>Self Regulation: </a:t>
            </a:r>
            <a:r>
              <a:rPr lang="en" sz="3000">
                <a:solidFill>
                  <a:srgbClr val="000000"/>
                </a:solidFill>
                <a:highlight>
                  <a:srgbClr val="FFFFFF"/>
                </a:highlight>
                <a:latin typeface="Times New Roman"/>
                <a:ea typeface="Times New Roman"/>
                <a:cs typeface="Times New Roman"/>
                <a:sym typeface="Times New Roman"/>
              </a:rPr>
              <a:t>the control of one’s behavior through the use of:</a:t>
            </a:r>
            <a:endParaRPr sz="3000">
              <a:solidFill>
                <a:srgbClr val="000000"/>
              </a:solidFill>
              <a:highlight>
                <a:srgbClr val="FFFFFF"/>
              </a:highlight>
              <a:latin typeface="Times New Roman"/>
              <a:ea typeface="Times New Roman"/>
              <a:cs typeface="Times New Roman"/>
              <a:sym typeface="Times New Roman"/>
            </a:endParaRPr>
          </a:p>
          <a:p>
            <a:pPr indent="-404812" lvl="0" marL="457200" rtl="0" algn="l">
              <a:spcBef>
                <a:spcPts val="0"/>
              </a:spcBef>
              <a:spcAft>
                <a:spcPts val="0"/>
              </a:spcAft>
              <a:buClr>
                <a:srgbClr val="000000"/>
              </a:buClr>
              <a:buSzPct val="100000"/>
              <a:buFont typeface="Times New Roman"/>
              <a:buChar char="●"/>
            </a:pPr>
            <a:r>
              <a:rPr lang="en" sz="3000">
                <a:solidFill>
                  <a:srgbClr val="000000"/>
                </a:solidFill>
                <a:highlight>
                  <a:srgbClr val="FFFFFF"/>
                </a:highlight>
                <a:latin typeface="Times New Roman"/>
                <a:ea typeface="Times New Roman"/>
                <a:cs typeface="Times New Roman"/>
                <a:sym typeface="Times New Roman"/>
              </a:rPr>
              <a:t>self-monitoring </a:t>
            </a:r>
            <a:endParaRPr sz="3000">
              <a:solidFill>
                <a:srgbClr val="000000"/>
              </a:solidFill>
              <a:highlight>
                <a:srgbClr val="FFFFFF"/>
              </a:highlight>
              <a:latin typeface="Times New Roman"/>
              <a:ea typeface="Times New Roman"/>
              <a:cs typeface="Times New Roman"/>
              <a:sym typeface="Times New Roman"/>
            </a:endParaRPr>
          </a:p>
          <a:p>
            <a:pPr indent="-404812" lvl="0" marL="457200" rtl="0" algn="l">
              <a:spcBef>
                <a:spcPts val="0"/>
              </a:spcBef>
              <a:spcAft>
                <a:spcPts val="0"/>
              </a:spcAft>
              <a:buClr>
                <a:srgbClr val="000000"/>
              </a:buClr>
              <a:buSzPct val="100000"/>
              <a:buFont typeface="Times New Roman"/>
              <a:buChar char="●"/>
            </a:pPr>
            <a:r>
              <a:rPr lang="en" sz="3000">
                <a:solidFill>
                  <a:srgbClr val="000000"/>
                </a:solidFill>
                <a:highlight>
                  <a:srgbClr val="FFFFFF"/>
                </a:highlight>
                <a:latin typeface="Times New Roman"/>
                <a:ea typeface="Times New Roman"/>
                <a:cs typeface="Times New Roman"/>
                <a:sym typeface="Times New Roman"/>
              </a:rPr>
              <a:t>self-evaluation </a:t>
            </a:r>
            <a:endParaRPr sz="3000">
              <a:solidFill>
                <a:srgbClr val="000000"/>
              </a:solidFill>
              <a:highlight>
                <a:srgbClr val="FFFFFF"/>
              </a:highlight>
              <a:latin typeface="Times New Roman"/>
              <a:ea typeface="Times New Roman"/>
              <a:cs typeface="Times New Roman"/>
              <a:sym typeface="Times New Roman"/>
            </a:endParaRPr>
          </a:p>
          <a:p>
            <a:pPr indent="-404812" lvl="0" marL="457200" rtl="0" algn="l">
              <a:spcBef>
                <a:spcPts val="0"/>
              </a:spcBef>
              <a:spcAft>
                <a:spcPts val="0"/>
              </a:spcAft>
              <a:buClr>
                <a:srgbClr val="000000"/>
              </a:buClr>
              <a:buSzPct val="100000"/>
              <a:buFont typeface="Times New Roman"/>
              <a:buChar char="●"/>
            </a:pPr>
            <a:r>
              <a:rPr lang="en" sz="3000">
                <a:solidFill>
                  <a:srgbClr val="000000"/>
                </a:solidFill>
                <a:highlight>
                  <a:srgbClr val="FFFFFF"/>
                </a:highlight>
                <a:latin typeface="Times New Roman"/>
                <a:ea typeface="Times New Roman"/>
                <a:cs typeface="Times New Roman"/>
                <a:sym typeface="Times New Roman"/>
              </a:rPr>
              <a:t>Self-reinforcement </a:t>
            </a:r>
            <a:endParaRPr sz="30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rgbClr val="000000"/>
              </a:solidFill>
              <a:highlight>
                <a:srgbClr val="FFFFFF"/>
              </a:highlight>
              <a:latin typeface="Times New Roman"/>
              <a:ea typeface="Times New Roman"/>
              <a:cs typeface="Times New Roman"/>
              <a:sym typeface="Times New Roman"/>
            </a:endParaRPr>
          </a:p>
          <a:p>
            <a:pPr indent="-457200" lvl="0" marL="2743200" rtl="0" algn="l">
              <a:spcBef>
                <a:spcPts val="0"/>
              </a:spcBef>
              <a:spcAft>
                <a:spcPts val="0"/>
              </a:spcAft>
              <a:buNone/>
            </a:pPr>
            <a:r>
              <a:t/>
            </a:r>
            <a:endParaRPr sz="1000">
              <a:solidFill>
                <a:srgbClr val="333333"/>
              </a:solidFill>
              <a:latin typeface="Times New Roman"/>
              <a:ea typeface="Times New Roman"/>
              <a:cs typeface="Times New Roman"/>
              <a:sym typeface="Times New Roman"/>
            </a:endParaRPr>
          </a:p>
          <a:p>
            <a:pPr indent="-457200" lvl="0" marL="2743200" rtl="0" algn="l">
              <a:spcBef>
                <a:spcPts val="0"/>
              </a:spcBef>
              <a:spcAft>
                <a:spcPts val="0"/>
              </a:spcAft>
              <a:buNone/>
            </a:pPr>
            <a:r>
              <a:t/>
            </a:r>
            <a:endParaRPr sz="1000">
              <a:solidFill>
                <a:srgbClr val="333333"/>
              </a:solidFill>
              <a:latin typeface="Times New Roman"/>
              <a:ea typeface="Times New Roman"/>
              <a:cs typeface="Times New Roman"/>
              <a:sym typeface="Times New Roman"/>
            </a:endParaRPr>
          </a:p>
          <a:p>
            <a:pPr indent="-457200" lvl="0" marL="5486400" rtl="0" algn="l">
              <a:spcBef>
                <a:spcPts val="0"/>
              </a:spcBef>
              <a:spcAft>
                <a:spcPts val="0"/>
              </a:spcAft>
              <a:buNone/>
            </a:pPr>
            <a:r>
              <a:t/>
            </a:r>
            <a:endParaRPr sz="1000">
              <a:solidFill>
                <a:srgbClr val="333333"/>
              </a:solidFill>
              <a:latin typeface="Times New Roman"/>
              <a:ea typeface="Times New Roman"/>
              <a:cs typeface="Times New Roman"/>
              <a:sym typeface="Times New Roman"/>
            </a:endParaRPr>
          </a:p>
          <a:p>
            <a:pPr indent="457200" lvl="0" marL="5943600" rtl="0" algn="l">
              <a:spcBef>
                <a:spcPts val="0"/>
              </a:spcBef>
              <a:spcAft>
                <a:spcPts val="0"/>
              </a:spcAft>
              <a:buNone/>
            </a:pPr>
            <a:r>
              <a:t/>
            </a:r>
            <a:endParaRPr sz="1000">
              <a:solidFill>
                <a:srgbClr val="333333"/>
              </a:solidFill>
              <a:latin typeface="Times New Roman"/>
              <a:ea typeface="Times New Roman"/>
              <a:cs typeface="Times New Roman"/>
              <a:sym typeface="Times New Roman"/>
            </a:endParaRPr>
          </a:p>
          <a:p>
            <a:pPr indent="457200" lvl="0" marL="5943600" rtl="0" algn="l">
              <a:spcBef>
                <a:spcPts val="0"/>
              </a:spcBef>
              <a:spcAft>
                <a:spcPts val="0"/>
              </a:spcAft>
              <a:buNone/>
            </a:pPr>
            <a:r>
              <a:t/>
            </a:r>
            <a:endParaRPr sz="1000">
              <a:solidFill>
                <a:srgbClr val="333333"/>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333333"/>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333333"/>
              </a:solidFill>
              <a:latin typeface="Times New Roman"/>
              <a:ea typeface="Times New Roman"/>
              <a:cs typeface="Times New Roman"/>
              <a:sym typeface="Times New Roman"/>
            </a:endParaRPr>
          </a:p>
          <a:p>
            <a:pPr indent="457200" lvl="0" marL="5943600" rtl="0" algn="l">
              <a:spcBef>
                <a:spcPts val="0"/>
              </a:spcBef>
              <a:spcAft>
                <a:spcPts val="0"/>
              </a:spcAft>
              <a:buNone/>
            </a:pPr>
            <a:r>
              <a:rPr lang="en" sz="1000">
                <a:solidFill>
                  <a:srgbClr val="333333"/>
                </a:solidFill>
                <a:latin typeface="Times New Roman"/>
                <a:ea typeface="Times New Roman"/>
                <a:cs typeface="Times New Roman"/>
                <a:sym typeface="Times New Roman"/>
              </a:rPr>
              <a:t>Tominey, S. L., &amp; McClelland, M. M. (2011)</a:t>
            </a:r>
            <a:endParaRPr sz="1000">
              <a:solidFill>
                <a:schemeClr val="dk1"/>
              </a:solidFill>
              <a:latin typeface="Times New Roman"/>
              <a:ea typeface="Times New Roman"/>
              <a:cs typeface="Times New Roman"/>
              <a:sym typeface="Times New Roman"/>
            </a:endParaRPr>
          </a:p>
        </p:txBody>
      </p:sp>
      <p:pic>
        <p:nvPicPr>
          <p:cNvPr id="157" name="Google Shape;157;p26"/>
          <p:cNvPicPr preferRelativeResize="0"/>
          <p:nvPr/>
        </p:nvPicPr>
        <p:blipFill>
          <a:blip r:embed="rId3">
            <a:alphaModFix/>
          </a:blip>
          <a:stretch>
            <a:fillRect/>
          </a:stretch>
        </p:blipFill>
        <p:spPr>
          <a:xfrm>
            <a:off x="5688100" y="1832650"/>
            <a:ext cx="3210500" cy="2558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Emotion Regulation</a:t>
            </a:r>
            <a:endParaRPr b="1" sz="3000"/>
          </a:p>
        </p:txBody>
      </p:sp>
      <p:sp>
        <p:nvSpPr>
          <p:cNvPr id="163" name="Google Shape;163;p27"/>
          <p:cNvSpPr txBox="1"/>
          <p:nvPr>
            <p:ph idx="1" type="body"/>
          </p:nvPr>
        </p:nvSpPr>
        <p:spPr>
          <a:xfrm>
            <a:off x="311700" y="13429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Controlling behavior, self expression, </a:t>
            </a:r>
            <a:r>
              <a:rPr lang="en" sz="3000"/>
              <a:t>aggression, and impulses. </a:t>
            </a:r>
            <a:endParaRPr sz="3000"/>
          </a:p>
          <a:p>
            <a:pPr indent="0" lvl="0" marL="0" rtl="0" algn="l">
              <a:spcBef>
                <a:spcPts val="1200"/>
              </a:spcBef>
              <a:spcAft>
                <a:spcPts val="0"/>
              </a:spcAft>
              <a:buNone/>
            </a:pPr>
            <a:r>
              <a:rPr lang="en" sz="3000"/>
              <a:t>Environment stimulation and provocation </a:t>
            </a:r>
            <a:endParaRPr sz="3000"/>
          </a:p>
          <a:p>
            <a:pPr indent="0" lvl="0" marL="0" rtl="0" algn="l">
              <a:spcBef>
                <a:spcPts val="1200"/>
              </a:spcBef>
              <a:spcAft>
                <a:spcPts val="0"/>
              </a:spcAft>
              <a:buNone/>
            </a:pPr>
            <a:r>
              <a:rPr lang="en" sz="3000"/>
              <a:t>Difficult for ADHD students </a:t>
            </a:r>
            <a:endParaRPr sz="3000"/>
          </a:p>
          <a:p>
            <a:pPr indent="0" lvl="0" marL="0" rtl="0" algn="l">
              <a:spcBef>
                <a:spcPts val="1200"/>
              </a:spcBef>
              <a:spcAft>
                <a:spcPts val="1200"/>
              </a:spcAft>
              <a:buNone/>
            </a:pPr>
            <a:r>
              <a:rPr lang="en" sz="3000"/>
              <a:t>Practiced skill</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Game Book</a:t>
            </a:r>
            <a:endParaRPr b="1" sz="3000"/>
          </a:p>
        </p:txBody>
      </p:sp>
      <p:sp>
        <p:nvSpPr>
          <p:cNvPr id="169" name="Google Shape;16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Yoga </a:t>
            </a:r>
            <a:endParaRPr sz="3000"/>
          </a:p>
          <a:p>
            <a:pPr indent="0" lvl="0" marL="0" rtl="0" algn="l">
              <a:spcBef>
                <a:spcPts val="1200"/>
              </a:spcBef>
              <a:spcAft>
                <a:spcPts val="0"/>
              </a:spcAft>
              <a:buNone/>
            </a:pPr>
            <a:r>
              <a:rPr lang="en" sz="3000"/>
              <a:t>Flat Hat Game </a:t>
            </a:r>
            <a:endParaRPr sz="3000"/>
          </a:p>
          <a:p>
            <a:pPr indent="0" lvl="0" marL="0" rtl="0" algn="l">
              <a:spcBef>
                <a:spcPts val="1200"/>
              </a:spcBef>
              <a:spcAft>
                <a:spcPts val="0"/>
              </a:spcAft>
              <a:buNone/>
            </a:pPr>
            <a:r>
              <a:rPr lang="en" sz="3000"/>
              <a:t>Red </a:t>
            </a:r>
            <a:r>
              <a:rPr lang="en" sz="3000"/>
              <a:t>light Green Light</a:t>
            </a:r>
            <a:endParaRPr sz="3000"/>
          </a:p>
          <a:p>
            <a:pPr indent="0" lvl="0" marL="0" rtl="0" algn="l">
              <a:spcBef>
                <a:spcPts val="1200"/>
              </a:spcBef>
              <a:spcAft>
                <a:spcPts val="0"/>
              </a:spcAft>
              <a:buNone/>
            </a:pPr>
            <a:r>
              <a:rPr lang="en" sz="3000"/>
              <a:t>The Freeze Game</a:t>
            </a:r>
            <a:endParaRPr sz="3000"/>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83400"/>
            <a:ext cx="8520600" cy="9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200">
                <a:latin typeface="Times New Roman"/>
                <a:ea typeface="Times New Roman"/>
                <a:cs typeface="Times New Roman"/>
                <a:sym typeface="Times New Roman"/>
              </a:rPr>
              <a:t>Yoga</a:t>
            </a:r>
            <a:endParaRPr b="1" sz="3200">
              <a:latin typeface="Times New Roman"/>
              <a:ea typeface="Times New Roman"/>
              <a:cs typeface="Times New Roman"/>
              <a:sym typeface="Times New Roman"/>
            </a:endParaRPr>
          </a:p>
        </p:txBody>
      </p:sp>
      <p:pic>
        <p:nvPicPr>
          <p:cNvPr id="175" name="Google Shape;175;p29"/>
          <p:cNvPicPr preferRelativeResize="0"/>
          <p:nvPr/>
        </p:nvPicPr>
        <p:blipFill>
          <a:blip r:embed="rId3">
            <a:alphaModFix/>
          </a:blip>
          <a:stretch>
            <a:fillRect/>
          </a:stretch>
        </p:blipFill>
        <p:spPr>
          <a:xfrm>
            <a:off x="6910428" y="0"/>
            <a:ext cx="2233576" cy="3159101"/>
          </a:xfrm>
          <a:prstGeom prst="rect">
            <a:avLst/>
          </a:prstGeom>
          <a:noFill/>
          <a:ln>
            <a:noFill/>
          </a:ln>
        </p:spPr>
      </p:pic>
      <p:sp>
        <p:nvSpPr>
          <p:cNvPr id="176" name="Google Shape;176;p29"/>
          <p:cNvSpPr txBox="1"/>
          <p:nvPr>
            <p:ph idx="1" type="body"/>
          </p:nvPr>
        </p:nvSpPr>
        <p:spPr>
          <a:xfrm>
            <a:off x="0" y="807450"/>
            <a:ext cx="7099200" cy="4336200"/>
          </a:xfrm>
          <a:prstGeom prst="rect">
            <a:avLst/>
          </a:prstGeom>
        </p:spPr>
        <p:txBody>
          <a:bodyPr anchorCtr="0" anchor="t" bIns="91425" lIns="91425" spcFirstLastPara="1" rIns="91425" wrap="square" tIns="91425">
            <a:normAutofit/>
          </a:bodyPr>
          <a:lstStyle/>
          <a:p>
            <a:pPr indent="-419100" lvl="0" marL="457200" rtl="0" algn="l">
              <a:lnSpc>
                <a:spcPct val="100000"/>
              </a:lnSpc>
              <a:spcBef>
                <a:spcPts val="0"/>
              </a:spcBef>
              <a:spcAft>
                <a:spcPts val="0"/>
              </a:spcAft>
              <a:buClr>
                <a:srgbClr val="000000"/>
              </a:buClr>
              <a:buSzPts val="3000"/>
              <a:buFont typeface="Times New Roman"/>
              <a:buChar char="●"/>
            </a:pPr>
            <a:r>
              <a:rPr lang="en" sz="3000">
                <a:solidFill>
                  <a:srgbClr val="000000"/>
                </a:solidFill>
                <a:latin typeface="Times New Roman"/>
                <a:ea typeface="Times New Roman"/>
                <a:cs typeface="Times New Roman"/>
                <a:sym typeface="Times New Roman"/>
              </a:rPr>
              <a:t>Improves attention </a:t>
            </a:r>
            <a:endParaRPr sz="3000">
              <a:solidFill>
                <a:srgbClr val="000000"/>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rgbClr val="000000"/>
              </a:buClr>
              <a:buSzPts val="3000"/>
              <a:buFont typeface="Times New Roman"/>
              <a:buChar char="●"/>
            </a:pPr>
            <a:r>
              <a:rPr lang="en" sz="3000">
                <a:solidFill>
                  <a:srgbClr val="000000"/>
                </a:solidFill>
                <a:latin typeface="Times New Roman"/>
                <a:ea typeface="Times New Roman"/>
                <a:cs typeface="Times New Roman"/>
                <a:sym typeface="Times New Roman"/>
              </a:rPr>
              <a:t>Focuses on </a:t>
            </a:r>
            <a:r>
              <a:rPr lang="en" sz="3000">
                <a:solidFill>
                  <a:srgbClr val="000000"/>
                </a:solidFill>
                <a:latin typeface="Times New Roman"/>
                <a:ea typeface="Times New Roman"/>
                <a:cs typeface="Times New Roman"/>
                <a:sym typeface="Times New Roman"/>
              </a:rPr>
              <a:t>attention, retention, motor reproduction, and motivation</a:t>
            </a:r>
            <a:endParaRPr sz="3000">
              <a:solidFill>
                <a:srgbClr val="000000"/>
              </a:solidFill>
              <a:latin typeface="Times New Roman"/>
              <a:ea typeface="Times New Roman"/>
              <a:cs typeface="Times New Roman"/>
              <a:sym typeface="Times New Roman"/>
            </a:endParaRPr>
          </a:p>
          <a:p>
            <a:pPr indent="-450850" lvl="0" marL="457200" rtl="0" algn="l">
              <a:spcBef>
                <a:spcPts val="0"/>
              </a:spcBef>
              <a:spcAft>
                <a:spcPts val="0"/>
              </a:spcAft>
              <a:buClr>
                <a:srgbClr val="000000"/>
              </a:buClr>
              <a:buSzPts val="3500"/>
              <a:buFont typeface="Times New Roman"/>
              <a:buChar char="●"/>
            </a:pPr>
            <a:r>
              <a:rPr lang="en" sz="1600">
                <a:solidFill>
                  <a:srgbClr val="000000"/>
                </a:solidFill>
                <a:latin typeface="Arial"/>
                <a:ea typeface="Arial"/>
                <a:cs typeface="Arial"/>
                <a:sym typeface="Arial"/>
              </a:rPr>
              <a:t>Cohen, S. C., Harvey, D. J., Shields, R. H., Shields, G. S., Rashedi, R. N., Tancredi, D. J., Angkustsiri, K., Hansen, R. L., &amp; Schweitzer, J. B. (2018). Effects of yoga on attention, impulsivity, and hyperactivity in preschool-aged children with attention-deficit hyperactivity disorder symptoms. </a:t>
            </a:r>
            <a:r>
              <a:rPr i="1" lang="en" sz="1600">
                <a:solidFill>
                  <a:srgbClr val="000000"/>
                </a:solidFill>
                <a:latin typeface="Arial"/>
                <a:ea typeface="Arial"/>
                <a:cs typeface="Arial"/>
                <a:sym typeface="Arial"/>
              </a:rPr>
              <a:t>Journal of Developmental &amp; Behavioral Pediatrics</a:t>
            </a:r>
            <a:r>
              <a:rPr lang="en" sz="1600">
                <a:solidFill>
                  <a:srgbClr val="000000"/>
                </a:solidFill>
                <a:latin typeface="Arial"/>
                <a:ea typeface="Arial"/>
                <a:cs typeface="Arial"/>
                <a:sym typeface="Arial"/>
              </a:rPr>
              <a:t>, </a:t>
            </a:r>
            <a:r>
              <a:rPr i="1" lang="en" sz="1600">
                <a:solidFill>
                  <a:srgbClr val="000000"/>
                </a:solidFill>
                <a:latin typeface="Arial"/>
                <a:ea typeface="Arial"/>
                <a:cs typeface="Arial"/>
                <a:sym typeface="Arial"/>
              </a:rPr>
              <a:t>39</a:t>
            </a:r>
            <a:r>
              <a:rPr lang="en" sz="1600">
                <a:solidFill>
                  <a:srgbClr val="000000"/>
                </a:solidFill>
                <a:latin typeface="Arial"/>
                <a:ea typeface="Arial"/>
                <a:cs typeface="Arial"/>
                <a:sym typeface="Arial"/>
              </a:rPr>
              <a:t>(3), 200–209. https://doi.org/10.1097/dbp.0000000000000552 </a:t>
            </a:r>
            <a:endParaRPr sz="3500">
              <a:solidFill>
                <a:srgbClr val="000000"/>
              </a:solidFill>
              <a:latin typeface="Times New Roman"/>
              <a:ea typeface="Times New Roman"/>
              <a:cs typeface="Times New Roman"/>
              <a:sym typeface="Times New Roman"/>
            </a:endParaRPr>
          </a:p>
          <a:p>
            <a:pPr indent="0" lvl="0" marL="457200" rtl="0" algn="l">
              <a:lnSpc>
                <a:spcPct val="200000"/>
              </a:lnSpc>
              <a:spcBef>
                <a:spcPts val="120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Importance of Movement </a:t>
            </a:r>
            <a:endParaRPr/>
          </a:p>
        </p:txBody>
      </p:sp>
      <p:sp>
        <p:nvSpPr>
          <p:cNvPr id="182" name="Google Shape;18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3" name="Google Shape;183;p30"/>
          <p:cNvPicPr preferRelativeResize="0"/>
          <p:nvPr/>
        </p:nvPicPr>
        <p:blipFill>
          <a:blip r:embed="rId3">
            <a:alphaModFix/>
          </a:blip>
          <a:stretch>
            <a:fillRect/>
          </a:stretch>
        </p:blipFill>
        <p:spPr>
          <a:xfrm>
            <a:off x="5800500" y="335700"/>
            <a:ext cx="3148525" cy="447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20">
                <a:latin typeface="Times New Roman"/>
                <a:ea typeface="Times New Roman"/>
                <a:cs typeface="Times New Roman"/>
                <a:sym typeface="Times New Roman"/>
              </a:rPr>
              <a:t>Flat Hat</a:t>
            </a:r>
            <a:endParaRPr b="1" sz="3220">
              <a:latin typeface="Times New Roman"/>
              <a:ea typeface="Times New Roman"/>
              <a:cs typeface="Times New Roman"/>
              <a:sym typeface="Times New Roman"/>
            </a:endParaRPr>
          </a:p>
        </p:txBody>
      </p:sp>
      <p:sp>
        <p:nvSpPr>
          <p:cNvPr id="189" name="Google Shape;18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Engages students from the beginning</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Verbal expression and practice</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Performance </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Allows individual interests to shine</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Competitive</a:t>
            </a:r>
            <a:r>
              <a:rPr lang="en" sz="3000">
                <a:solidFill>
                  <a:schemeClr val="dk1"/>
                </a:solidFill>
                <a:latin typeface="Times New Roman"/>
                <a:ea typeface="Times New Roman"/>
                <a:cs typeface="Times New Roman"/>
                <a:sym typeface="Times New Roman"/>
              </a:rPr>
              <a:t> in </a:t>
            </a:r>
            <a:r>
              <a:rPr lang="en" sz="3000">
                <a:solidFill>
                  <a:schemeClr val="dk1"/>
                </a:solidFill>
                <a:latin typeface="Times New Roman"/>
                <a:ea typeface="Times New Roman"/>
                <a:cs typeface="Times New Roman"/>
                <a:sym typeface="Times New Roman"/>
              </a:rPr>
              <a:t>nature</a:t>
            </a:r>
            <a:r>
              <a:rPr lang="en" sz="3000">
                <a:solidFill>
                  <a:schemeClr val="dk1"/>
                </a:solidFill>
                <a:latin typeface="Times New Roman"/>
                <a:ea typeface="Times New Roman"/>
                <a:cs typeface="Times New Roman"/>
                <a:sym typeface="Times New Roman"/>
              </a:rPr>
              <a:t> </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Risk and Reward</a:t>
            </a:r>
            <a:endParaRPr sz="30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a:p>
        </p:txBody>
      </p:sp>
      <p:pic>
        <p:nvPicPr>
          <p:cNvPr id="190" name="Google Shape;190;p31"/>
          <p:cNvPicPr preferRelativeResize="0"/>
          <p:nvPr/>
        </p:nvPicPr>
        <p:blipFill>
          <a:blip r:embed="rId3">
            <a:alphaModFix/>
          </a:blip>
          <a:stretch>
            <a:fillRect/>
          </a:stretch>
        </p:blipFill>
        <p:spPr>
          <a:xfrm rot="-922362">
            <a:off x="6019375" y="2954800"/>
            <a:ext cx="2628900"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500">
                <a:latin typeface="Times New Roman"/>
                <a:ea typeface="Times New Roman"/>
                <a:cs typeface="Times New Roman"/>
                <a:sym typeface="Times New Roman"/>
              </a:rPr>
              <a:t>Overview</a:t>
            </a:r>
            <a:endParaRPr b="1" sz="3500">
              <a:latin typeface="Times New Roman"/>
              <a:ea typeface="Times New Roman"/>
              <a:cs typeface="Times New Roman"/>
              <a:sym typeface="Times New Roman"/>
            </a:endParaRPr>
          </a:p>
        </p:txBody>
      </p:sp>
      <p:sp>
        <p:nvSpPr>
          <p:cNvPr id="66" name="Google Shape;66;p14"/>
          <p:cNvSpPr txBox="1"/>
          <p:nvPr>
            <p:ph idx="1" type="body"/>
          </p:nvPr>
        </p:nvSpPr>
        <p:spPr>
          <a:xfrm>
            <a:off x="518675" y="1152475"/>
            <a:ext cx="8313600" cy="3416400"/>
          </a:xfrm>
          <a:prstGeom prst="rect">
            <a:avLst/>
          </a:prstGeom>
        </p:spPr>
        <p:txBody>
          <a:bodyPr anchorCtr="0" anchor="t" bIns="91425" lIns="91425" spcFirstLastPara="1" rIns="91425" wrap="square" tIns="91425">
            <a:normAutofit/>
          </a:bodyPr>
          <a:lstStyle/>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Circle</a:t>
            </a:r>
            <a:r>
              <a:rPr lang="en" sz="3000">
                <a:solidFill>
                  <a:schemeClr val="dk1"/>
                </a:solidFill>
                <a:latin typeface="Times New Roman"/>
                <a:ea typeface="Times New Roman"/>
                <a:cs typeface="Times New Roman"/>
                <a:sym typeface="Times New Roman"/>
              </a:rPr>
              <a:t> Time</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What is </a:t>
            </a:r>
            <a:r>
              <a:rPr lang="en" sz="3000">
                <a:solidFill>
                  <a:schemeClr val="dk1"/>
                </a:solidFill>
                <a:latin typeface="Times New Roman"/>
                <a:ea typeface="Times New Roman"/>
                <a:cs typeface="Times New Roman"/>
                <a:sym typeface="Times New Roman"/>
              </a:rPr>
              <a:t>ADHD</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Goals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Theories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Our intervention: Game Book</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Takeaways and References </a:t>
            </a: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11700" y="458725"/>
            <a:ext cx="844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Times New Roman"/>
                <a:ea typeface="Times New Roman"/>
                <a:cs typeface="Times New Roman"/>
                <a:sym typeface="Times New Roman"/>
              </a:rPr>
              <a:t>Red Light, Green Light    </a:t>
            </a:r>
            <a:endParaRPr b="1" sz="3200">
              <a:latin typeface="Times New Roman"/>
              <a:ea typeface="Times New Roman"/>
              <a:cs typeface="Times New Roman"/>
              <a:sym typeface="Times New Roman"/>
            </a:endParaRPr>
          </a:p>
        </p:txBody>
      </p:sp>
      <p:pic>
        <p:nvPicPr>
          <p:cNvPr id="196" name="Google Shape;196;p32"/>
          <p:cNvPicPr preferRelativeResize="0"/>
          <p:nvPr/>
        </p:nvPicPr>
        <p:blipFill>
          <a:blip r:embed="rId3">
            <a:alphaModFix/>
          </a:blip>
          <a:stretch>
            <a:fillRect/>
          </a:stretch>
        </p:blipFill>
        <p:spPr>
          <a:xfrm>
            <a:off x="6164825" y="1868900"/>
            <a:ext cx="3953575" cy="3161200"/>
          </a:xfrm>
          <a:prstGeom prst="rect">
            <a:avLst/>
          </a:prstGeom>
          <a:noFill/>
          <a:ln>
            <a:noFill/>
          </a:ln>
        </p:spPr>
      </p:pic>
      <p:sp>
        <p:nvSpPr>
          <p:cNvPr id="197" name="Google Shape;197;p32"/>
          <p:cNvSpPr txBox="1"/>
          <p:nvPr>
            <p:ph idx="1" type="body"/>
          </p:nvPr>
        </p:nvSpPr>
        <p:spPr>
          <a:xfrm>
            <a:off x="311700" y="1348550"/>
            <a:ext cx="7243500" cy="3509100"/>
          </a:xfrm>
          <a:prstGeom prst="rect">
            <a:avLst/>
          </a:prstGeom>
        </p:spPr>
        <p:txBody>
          <a:bodyPr anchorCtr="0" anchor="t" bIns="91425" lIns="91425" spcFirstLastPara="1" rIns="91425" wrap="square" tIns="91425">
            <a:normAutofit/>
          </a:bodyPr>
          <a:lstStyle/>
          <a:p>
            <a:pPr indent="-419100" lvl="0" marL="457200" rtl="0" algn="l">
              <a:lnSpc>
                <a:spcPct val="100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S</a:t>
            </a:r>
            <a:r>
              <a:rPr lang="en" sz="3000">
                <a:solidFill>
                  <a:schemeClr val="dk1"/>
                </a:solidFill>
                <a:latin typeface="Times New Roman"/>
                <a:ea typeface="Times New Roman"/>
                <a:cs typeface="Times New Roman"/>
                <a:sym typeface="Times New Roman"/>
              </a:rPr>
              <a:t>tems from the Elaboration L</a:t>
            </a:r>
            <a:r>
              <a:rPr lang="en" sz="3000">
                <a:solidFill>
                  <a:schemeClr val="dk1"/>
                </a:solidFill>
                <a:latin typeface="Times New Roman"/>
                <a:ea typeface="Times New Roman"/>
                <a:cs typeface="Times New Roman"/>
                <a:sym typeface="Times New Roman"/>
              </a:rPr>
              <a:t>ikelihood</a:t>
            </a:r>
            <a:r>
              <a:rPr lang="en" sz="3000">
                <a:solidFill>
                  <a:schemeClr val="dk1"/>
                </a:solidFill>
                <a:latin typeface="Times New Roman"/>
                <a:ea typeface="Times New Roman"/>
                <a:cs typeface="Times New Roman"/>
                <a:sym typeface="Times New Roman"/>
              </a:rPr>
              <a:t> Model</a:t>
            </a:r>
            <a:endParaRPr sz="3000">
              <a:solidFill>
                <a:schemeClr val="dk1"/>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Opportunity to lead </a:t>
            </a:r>
            <a:endParaRPr sz="3000">
              <a:solidFill>
                <a:schemeClr val="dk1"/>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E</a:t>
            </a:r>
            <a:r>
              <a:rPr lang="en" sz="3000">
                <a:solidFill>
                  <a:schemeClr val="dk1"/>
                </a:solidFill>
                <a:latin typeface="Times New Roman"/>
                <a:ea typeface="Times New Roman"/>
                <a:cs typeface="Times New Roman"/>
                <a:sym typeface="Times New Roman"/>
              </a:rPr>
              <a:t>laborates on attention and working memory</a:t>
            </a:r>
            <a:endParaRPr sz="3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9144" lvl="0" marL="466344" rtl="0" algn="l">
              <a:spcBef>
                <a:spcPts val="1200"/>
              </a:spcBef>
              <a:spcAft>
                <a:spcPts val="1200"/>
              </a:spcAft>
              <a:buNone/>
            </a:pPr>
            <a:r>
              <a:rPr lang="en" sz="1100">
                <a:solidFill>
                  <a:srgbClr val="000000"/>
                </a:solidFill>
                <a:latin typeface="Times New Roman"/>
                <a:ea typeface="Times New Roman"/>
                <a:cs typeface="Times New Roman"/>
                <a:sym typeface="Times New Roman"/>
              </a:rPr>
              <a:t>Tominey, S. L., &amp; McClelland, M. M. (2011</a:t>
            </a:r>
            <a:endParaRPr sz="11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Inhibitory</a:t>
            </a:r>
            <a:r>
              <a:rPr lang="en"/>
              <a:t> Control</a:t>
            </a:r>
            <a:endParaRPr/>
          </a:p>
        </p:txBody>
      </p:sp>
      <p:sp>
        <p:nvSpPr>
          <p:cNvPr id="203" name="Google Shape;20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20">
                <a:latin typeface="Times New Roman"/>
                <a:ea typeface="Times New Roman"/>
                <a:cs typeface="Times New Roman"/>
                <a:sym typeface="Times New Roman"/>
              </a:rPr>
              <a:t>The Freeze Game </a:t>
            </a:r>
            <a:endParaRPr b="1" sz="3220">
              <a:latin typeface="Times New Roman"/>
              <a:ea typeface="Times New Roman"/>
              <a:cs typeface="Times New Roman"/>
              <a:sym typeface="Times New Roman"/>
            </a:endParaRPr>
          </a:p>
        </p:txBody>
      </p:sp>
      <p:sp>
        <p:nvSpPr>
          <p:cNvPr id="209" name="Google Shape;209;p34"/>
          <p:cNvSpPr txBox="1"/>
          <p:nvPr>
            <p:ph idx="1" type="body"/>
          </p:nvPr>
        </p:nvSpPr>
        <p:spPr>
          <a:xfrm>
            <a:off x="311700" y="1152475"/>
            <a:ext cx="8442600" cy="3416400"/>
          </a:xfrm>
          <a:prstGeom prst="rect">
            <a:avLst/>
          </a:prstGeom>
        </p:spPr>
        <p:txBody>
          <a:bodyPr anchorCtr="0" anchor="t" bIns="91425" lIns="91425" spcFirstLastPara="1" rIns="91425" wrap="square" tIns="91425">
            <a:normAutofit/>
          </a:bodyPr>
          <a:lstStyle/>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Children dance or freestyle to music and freeze when the music stops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Alternating between slow and fast songs (dancing quickly to fast songs and </a:t>
            </a:r>
            <a:r>
              <a:rPr lang="en" sz="3000">
                <a:solidFill>
                  <a:schemeClr val="dk1"/>
                </a:solidFill>
                <a:latin typeface="Times New Roman"/>
                <a:ea typeface="Times New Roman"/>
                <a:cs typeface="Times New Roman"/>
                <a:sym typeface="Times New Roman"/>
              </a:rPr>
              <a:t>dancing</a:t>
            </a:r>
            <a:r>
              <a:rPr lang="en" sz="3000">
                <a:solidFill>
                  <a:schemeClr val="dk1"/>
                </a:solidFill>
                <a:latin typeface="Times New Roman"/>
                <a:ea typeface="Times New Roman"/>
                <a:cs typeface="Times New Roman"/>
                <a:sym typeface="Times New Roman"/>
              </a:rPr>
              <a:t> slowly to slow songs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Char char="●"/>
            </a:pPr>
            <a:r>
              <a:rPr lang="en" sz="3000">
                <a:solidFill>
                  <a:schemeClr val="dk1"/>
                </a:solidFill>
                <a:latin typeface="Times New Roman"/>
                <a:ea typeface="Times New Roman"/>
                <a:cs typeface="Times New Roman"/>
                <a:sym typeface="Times New Roman"/>
              </a:rPr>
              <a:t>The rules are then reversed</a:t>
            </a:r>
            <a:r>
              <a:rPr lang="en" sz="3000">
                <a:solidFill>
                  <a:schemeClr val="dk1"/>
                </a:solidFill>
              </a:rPr>
              <a:t> </a:t>
            </a:r>
            <a:endParaRPr sz="3000">
              <a:solidFill>
                <a:schemeClr val="dk1"/>
              </a:solidFill>
            </a:endParaRPr>
          </a:p>
        </p:txBody>
      </p:sp>
      <p:pic>
        <p:nvPicPr>
          <p:cNvPr id="210" name="Google Shape;210;p34"/>
          <p:cNvPicPr preferRelativeResize="0"/>
          <p:nvPr/>
        </p:nvPicPr>
        <p:blipFill>
          <a:blip r:embed="rId3">
            <a:alphaModFix/>
          </a:blip>
          <a:stretch>
            <a:fillRect/>
          </a:stretch>
        </p:blipFill>
        <p:spPr>
          <a:xfrm>
            <a:off x="7499900" y="64625"/>
            <a:ext cx="1524000" cy="133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t>Research Findings</a:t>
            </a:r>
            <a:endParaRPr sz="3600"/>
          </a:p>
        </p:txBody>
      </p:sp>
      <p:sp>
        <p:nvSpPr>
          <p:cNvPr id="216" name="Google Shape;216;p35"/>
          <p:cNvSpPr txBox="1"/>
          <p:nvPr>
            <p:ph idx="1" type="body"/>
          </p:nvPr>
        </p:nvSpPr>
        <p:spPr>
          <a:xfrm>
            <a:off x="311700" y="1396375"/>
            <a:ext cx="8520600" cy="317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400"/>
          </a:p>
          <a:p>
            <a:pPr indent="0" lvl="0" marL="0" rtl="0" algn="l">
              <a:spcBef>
                <a:spcPts val="1200"/>
              </a:spcBef>
              <a:spcAft>
                <a:spcPts val="0"/>
              </a:spcAft>
              <a:buNone/>
            </a:pPr>
            <a:r>
              <a:rPr lang="en" sz="2400"/>
              <a:t>Goal of research:</a:t>
            </a:r>
            <a:endParaRPr sz="2400"/>
          </a:p>
          <a:p>
            <a:pPr indent="0" lvl="0" marL="0" rtl="0" algn="l">
              <a:spcBef>
                <a:spcPts val="1200"/>
              </a:spcBef>
              <a:spcAft>
                <a:spcPts val="0"/>
              </a:spcAft>
              <a:buNone/>
            </a:pPr>
            <a:r>
              <a:rPr lang="en" sz="2400"/>
              <a:t>Found through peer-reviewed research articles </a:t>
            </a:r>
            <a:endParaRPr sz="2400"/>
          </a:p>
          <a:p>
            <a:pPr indent="0" lvl="0" marL="0" rtl="0" algn="l">
              <a:spcBef>
                <a:spcPts val="1200"/>
              </a:spcBef>
              <a:spcAft>
                <a:spcPts val="1200"/>
              </a:spcAft>
              <a:buNone/>
            </a:pPr>
            <a:r>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692656" y="526350"/>
            <a:ext cx="5797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Practice with your students to improve on their attention and self regulation?</a:t>
            </a:r>
            <a:endParaRPr sz="4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t>Conclusion</a:t>
            </a:r>
            <a:endParaRPr sz="3600"/>
          </a:p>
        </p:txBody>
      </p:sp>
      <p:sp>
        <p:nvSpPr>
          <p:cNvPr id="227" name="Google Shape;227;p37"/>
          <p:cNvSpPr txBox="1"/>
          <p:nvPr>
            <p:ph idx="1" type="body"/>
          </p:nvPr>
        </p:nvSpPr>
        <p:spPr>
          <a:xfrm>
            <a:off x="311700" y="1396375"/>
            <a:ext cx="8520600" cy="3172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8"/>
          <p:cNvSpPr txBox="1"/>
          <p:nvPr>
            <p:ph idx="4294967295" type="title"/>
          </p:nvPr>
        </p:nvSpPr>
        <p:spPr>
          <a:xfrm>
            <a:off x="150" y="75"/>
            <a:ext cx="91440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Adair, B. (2019). The emotionally connected classroom: Wellness and the learning experience. Corwin,  </a:t>
            </a:r>
            <a:r>
              <a:rPr lang="en" sz="1200" u="sng">
                <a:solidFill>
                  <a:schemeClr val="hlink"/>
                </a:solidFill>
                <a:hlinkClick r:id="rId3"/>
              </a:rPr>
              <a:t>https://doi-org.ezproxy.lib.uwf.edu/10.4135/9781544356402</a:t>
            </a:r>
            <a:r>
              <a:rPr lang="en" sz="1200"/>
              <a:t> </a:t>
            </a:r>
            <a:endParaRPr sz="1200"/>
          </a:p>
          <a:p>
            <a:pPr indent="0" lvl="0" marL="0" rtl="0" algn="l">
              <a:spcBef>
                <a:spcPts val="0"/>
              </a:spcBef>
              <a:spcAft>
                <a:spcPts val="0"/>
              </a:spcAft>
              <a:buNone/>
            </a:pPr>
            <a:r>
              <a:rPr lang="en" sz="1200"/>
              <a:t>Bicard, D. F., &amp; Neef, N. A. (2002). Effects of strategic versus tactical instructions on adaptation to changing contingencies in children with ADHD. Journal of Applied Behavior Analysis, 35(4), 375–389. </a:t>
            </a:r>
            <a:r>
              <a:rPr lang="en" sz="1200" u="sng">
                <a:solidFill>
                  <a:schemeClr val="hlink"/>
                </a:solidFill>
                <a:hlinkClick r:id="rId4"/>
              </a:rPr>
              <a:t>https://doi-org.ezproxy.lib.uwf.edu/10.1901/jaba.2002.35-375</a:t>
            </a:r>
            <a:r>
              <a:rPr lang="en" sz="1200"/>
              <a:t> </a:t>
            </a:r>
            <a:endParaRPr sz="1200"/>
          </a:p>
          <a:p>
            <a:pPr indent="0" lvl="0" marL="0" rtl="0" algn="l">
              <a:spcBef>
                <a:spcPts val="0"/>
              </a:spcBef>
              <a:spcAft>
                <a:spcPts val="0"/>
              </a:spcAft>
              <a:buNone/>
            </a:pPr>
            <a:r>
              <a:rPr lang="en" sz="1200"/>
              <a:t>Bucsea, O., Kosmerly, S., &amp; Rogers, M. A. (2022). Effects of mothers’ parenting sense of competence and child gender on academic readiness in preschool children with symptoms of adhd. Journal of Applied School Psychology. </a:t>
            </a:r>
            <a:r>
              <a:rPr lang="en" sz="1200" u="sng">
                <a:solidFill>
                  <a:schemeClr val="hlink"/>
                </a:solidFill>
                <a:hlinkClick r:id="rId5"/>
              </a:rPr>
              <a:t>https://doi-org.ezproxy.lib.uwf.edu/10.1080/15377903.2021.2012862</a:t>
            </a:r>
            <a:r>
              <a:rPr lang="en" sz="1200"/>
              <a:t> </a:t>
            </a:r>
            <a:endParaRPr sz="1200"/>
          </a:p>
          <a:p>
            <a:pPr indent="0" lvl="0" marL="0" rtl="0" algn="l">
              <a:spcBef>
                <a:spcPts val="0"/>
              </a:spcBef>
              <a:spcAft>
                <a:spcPts val="0"/>
              </a:spcAft>
              <a:buNone/>
            </a:pPr>
            <a:r>
              <a:rPr lang="en" sz="1200"/>
              <a:t>Bustamante, A. S., Hindman, A. H., Champagne, C. R., &amp; Wasik, B. A. (2018). Circle time revisited: How do preschool classrooms use this part of the day? The Elementary School Journal, 118(4), 610–631. </a:t>
            </a:r>
            <a:r>
              <a:rPr lang="en" sz="1200" u="sng">
                <a:solidFill>
                  <a:schemeClr val="hlink"/>
                </a:solidFill>
                <a:hlinkClick r:id="rId6"/>
              </a:rPr>
              <a:t>https://doi-org.ezproxy.lib.uwf.edu/10.1086/697473</a:t>
            </a:r>
            <a:endParaRPr sz="1200"/>
          </a:p>
          <a:p>
            <a:pPr indent="0" lvl="0" marL="0" rtl="0" algn="l">
              <a:spcBef>
                <a:spcPts val="0"/>
              </a:spcBef>
              <a:spcAft>
                <a:spcPts val="0"/>
              </a:spcAft>
              <a:buNone/>
            </a:pPr>
            <a:r>
              <a:rPr lang="en" sz="1200"/>
              <a:t>Efstratopoulou, M. A., Janssen, R., &amp; Simons, J. (2019). Children’s deviant behavior in primary education: Comparing physical educator’s implicit theory with diagnostic criteria. Journal of Attention Disorders, 23(3), 246–256. </a:t>
            </a:r>
            <a:r>
              <a:rPr lang="en" sz="1200" u="sng">
                <a:solidFill>
                  <a:schemeClr val="hlink"/>
                </a:solidFill>
                <a:hlinkClick r:id="rId7"/>
              </a:rPr>
              <a:t>https://doi-org.ezproxy.lib.uwf.edu/10.1177/1087054712449479</a:t>
            </a:r>
            <a:r>
              <a:rPr lang="en" sz="1200"/>
              <a:t> </a:t>
            </a:r>
            <a:endParaRPr sz="1200"/>
          </a:p>
          <a:p>
            <a:pPr indent="0" lvl="0" marL="0" rtl="0" algn="l">
              <a:spcBef>
                <a:spcPts val="0"/>
              </a:spcBef>
              <a:spcAft>
                <a:spcPts val="0"/>
              </a:spcAft>
              <a:buNone/>
            </a:pPr>
            <a:r>
              <a:rPr lang="en" sz="1200"/>
              <a:t>Guía, E., Lozano, M. D., &amp; Penichet, V. M. R. (2015). Educational games based on distributed and tangible user interfaces to stimulate cognitive abilities in children with ADHD. British Journal of Educational Technology, 46(3), 664–678. </a:t>
            </a:r>
            <a:r>
              <a:rPr lang="en" sz="1200" u="sng">
                <a:solidFill>
                  <a:schemeClr val="hlink"/>
                </a:solidFill>
                <a:hlinkClick r:id="rId8"/>
              </a:rPr>
              <a:t>https://doi-org.ezproxy.lib.uwf.edu/10.1111/bjet.12165</a:t>
            </a:r>
            <a:r>
              <a:rPr lang="en" sz="1200"/>
              <a:t> </a:t>
            </a:r>
            <a:endParaRPr sz="1200"/>
          </a:p>
          <a:p>
            <a:pPr indent="0" lvl="0" marL="0" rtl="0" algn="l">
              <a:spcBef>
                <a:spcPts val="0"/>
              </a:spcBef>
              <a:spcAft>
                <a:spcPts val="0"/>
              </a:spcAft>
              <a:buNone/>
            </a:pPr>
            <a:r>
              <a:rPr lang="en" sz="1200"/>
              <a:t>Ísfeld Víðisdóttir, S. L., &amp; Sveinbjörnsdóttir, B. (2021). The effects of individualized teaching of school readiness skills to children in preschool with attention‐deficit/hyperactivity disorder symptoms. Behavioral Interventions, 36(1), 315–326. </a:t>
            </a:r>
            <a:r>
              <a:rPr lang="en" sz="1200" u="sng">
                <a:solidFill>
                  <a:schemeClr val="hlink"/>
                </a:solidFill>
                <a:hlinkClick r:id="rId9"/>
              </a:rPr>
              <a:t>https://doi-org.ezproxy.lib.uwf.edu/10.1002/bin.1756</a:t>
            </a:r>
            <a:r>
              <a:rPr lang="en" sz="1200"/>
              <a:t> </a:t>
            </a:r>
            <a:endParaRPr sz="1200"/>
          </a:p>
          <a:p>
            <a:pPr indent="0" lvl="0" marL="0" rtl="0" algn="l">
              <a:spcBef>
                <a:spcPts val="0"/>
              </a:spcBef>
              <a:spcAft>
                <a:spcPts val="0"/>
              </a:spcAft>
              <a:buNone/>
            </a:pPr>
            <a:r>
              <a:rPr lang="en" sz="1200"/>
              <a:t>Krasner, A., Dennis, M., Shoulberg, E. K., Hoza, B., Scott, H., &amp; Martin, C. P. (2022). ADHD behaviors and social functioning in preschool children: The moderating role of emotion recognition. Journal of Psychopathology and Behavioral Assessment, 44(3), 725–737. </a:t>
            </a:r>
            <a:r>
              <a:rPr lang="en" sz="1200" u="sng">
                <a:solidFill>
                  <a:schemeClr val="hlink"/>
                </a:solidFill>
                <a:hlinkClick r:id="rId10"/>
              </a:rPr>
              <a:t>https://doi-org.ezproxy.lib.uwf.edu/10.1007/s10862-022-09957-9</a:t>
            </a:r>
            <a:endParaRPr sz="1200"/>
          </a:p>
          <a:p>
            <a:pPr indent="0" lvl="0" marL="0" rtl="0" algn="l">
              <a:spcBef>
                <a:spcPts val="0"/>
              </a:spcBef>
              <a:spcAft>
                <a:spcPts val="0"/>
              </a:spcAft>
              <a:buNone/>
            </a:pPr>
            <a:r>
              <a:rPr lang="en" sz="1200"/>
              <a:t>Miller, J. M. (2019). Evaluating the effectiveness of the tootling intervention in the preschool setting. Dissertation Abstracts International Section A: Humanities and Social Sciences, 80(6-A(E)).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lnSpc>
                <a:spcPct val="115000"/>
              </a:lnSpc>
              <a:spcBef>
                <a:spcPts val="0"/>
              </a:spcBef>
              <a:spcAft>
                <a:spcPts val="0"/>
              </a:spcAft>
              <a:buNone/>
            </a:pPr>
            <a:r>
              <a:t/>
            </a:r>
            <a:endParaRPr sz="1200">
              <a:solidFill>
                <a:srgbClr val="2C72B7"/>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445025"/>
            <a:ext cx="8520600" cy="894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a:t>
            </a:r>
            <a:endParaRPr/>
          </a:p>
          <a:p>
            <a:pPr indent="0" lvl="0" marL="0" rtl="0" algn="l">
              <a:spcBef>
                <a:spcPts val="0"/>
              </a:spcBef>
              <a:spcAft>
                <a:spcPts val="0"/>
              </a:spcAft>
              <a:buNone/>
            </a:pPr>
            <a:r>
              <a:rPr lang="en" sz="1200">
                <a:solidFill>
                  <a:srgbClr val="222222"/>
                </a:solidFill>
                <a:highlight>
                  <a:srgbClr val="EEF8FC"/>
                </a:highlight>
                <a:latin typeface="Arial"/>
                <a:ea typeface="Arial"/>
                <a:cs typeface="Arial"/>
                <a:sym typeface="Arial"/>
              </a:rPr>
              <a:t>Author’s last name, Author’s first initial. Author’s middle initial. (Year, Month Date published). Article title. </a:t>
            </a:r>
            <a:r>
              <a:rPr i="1" lang="en" sz="1200">
                <a:solidFill>
                  <a:srgbClr val="222222"/>
                </a:solidFill>
                <a:highlight>
                  <a:srgbClr val="EEF8FC"/>
                </a:highlight>
                <a:latin typeface="Arial"/>
                <a:ea typeface="Arial"/>
                <a:cs typeface="Arial"/>
                <a:sym typeface="Arial"/>
              </a:rPr>
              <a:t>Journal Name</a:t>
            </a:r>
            <a:r>
              <a:rPr lang="en" sz="1200">
                <a:solidFill>
                  <a:srgbClr val="222222"/>
                </a:solidFill>
                <a:highlight>
                  <a:srgbClr val="EEF8FC"/>
                </a:highlight>
                <a:latin typeface="Arial"/>
                <a:ea typeface="Arial"/>
                <a:cs typeface="Arial"/>
                <a:sym typeface="Arial"/>
              </a:rPr>
              <a:t>, Volume(Issue), page number(s). https://doi.org/ or URL (if available)</a:t>
            </a:r>
            <a:endParaRPr sz="1200">
              <a:solidFill>
                <a:srgbClr val="222222"/>
              </a:solidFill>
              <a:highlight>
                <a:srgbClr val="EEF8FC"/>
              </a:highlight>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a:t> </a:t>
            </a:r>
            <a:endParaRPr/>
          </a:p>
        </p:txBody>
      </p:sp>
      <p:sp>
        <p:nvSpPr>
          <p:cNvPr id="238" name="Google Shape;238;p39"/>
          <p:cNvSpPr txBox="1"/>
          <p:nvPr>
            <p:ph idx="1" type="body"/>
          </p:nvPr>
        </p:nvSpPr>
        <p:spPr>
          <a:xfrm>
            <a:off x="311700" y="1469575"/>
            <a:ext cx="8520600" cy="3099300"/>
          </a:xfrm>
          <a:prstGeom prst="rect">
            <a:avLst/>
          </a:prstGeom>
        </p:spPr>
        <p:txBody>
          <a:bodyPr anchorCtr="0" anchor="t" bIns="91425" lIns="91425" spcFirstLastPara="1" rIns="91425" wrap="square" tIns="91425">
            <a:normAutofit/>
          </a:bodyPr>
          <a:lstStyle/>
          <a:p>
            <a:pPr indent="-457200" lvl="0" marL="457200" rtl="0" algn="l">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American Psychiatric Association: Diagnostic and Statistical Manual of Mental Disorders, 5th edition. Arlington, VA., American Psychiatric Association, 2013.</a:t>
            </a:r>
            <a:endParaRPr sz="1200">
              <a:solidFill>
                <a:srgbClr val="000000"/>
              </a:solidFill>
              <a:highlight>
                <a:srgbClr val="FFFFFF"/>
              </a:highlight>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solidFill>
                <a:srgbClr val="000000"/>
              </a:solidFill>
              <a:highlight>
                <a:srgbClr val="FFFFFF"/>
              </a:highlight>
              <a:latin typeface="Times New Roman"/>
              <a:ea typeface="Times New Roman"/>
              <a:cs typeface="Times New Roman"/>
              <a:sym typeface="Times New Roman"/>
            </a:endParaRPr>
          </a:p>
          <a:p>
            <a:pPr indent="-457200" lvl="0" marL="457200" rtl="0" algn="l">
              <a:spcBef>
                <a:spcPts val="0"/>
              </a:spcBef>
              <a:spcAft>
                <a:spcPts val="0"/>
              </a:spcAft>
              <a:buNone/>
            </a:pPr>
            <a:r>
              <a:rPr lang="en" sz="1200">
                <a:solidFill>
                  <a:srgbClr val="333333"/>
                </a:solidFill>
                <a:latin typeface="Times New Roman"/>
                <a:ea typeface="Times New Roman"/>
                <a:cs typeface="Times New Roman"/>
                <a:sym typeface="Times New Roman"/>
              </a:rPr>
              <a:t>Bustamante, A. S., Hindman, A. H., Champagne, C. R., &amp; Wasik, B. A. (2018). </a:t>
            </a:r>
            <a:r>
              <a:rPr lang="en" sz="1200">
                <a:solidFill>
                  <a:srgbClr val="333333"/>
                </a:solidFill>
                <a:highlight>
                  <a:srgbClr val="FFFF00"/>
                </a:highlight>
                <a:latin typeface="Times New Roman"/>
                <a:ea typeface="Times New Roman"/>
                <a:cs typeface="Times New Roman"/>
                <a:sym typeface="Times New Roman"/>
              </a:rPr>
              <a:t>Circle</a:t>
            </a:r>
            <a:r>
              <a:rPr lang="en" sz="1200">
                <a:solidFill>
                  <a:srgbClr val="333333"/>
                </a:solidFill>
                <a:latin typeface="Times New Roman"/>
                <a:ea typeface="Times New Roman"/>
                <a:cs typeface="Times New Roman"/>
                <a:sym typeface="Times New Roman"/>
              </a:rPr>
              <a:t> </a:t>
            </a:r>
            <a:r>
              <a:rPr lang="en" sz="1200">
                <a:solidFill>
                  <a:srgbClr val="333333"/>
                </a:solidFill>
                <a:highlight>
                  <a:srgbClr val="FFFF00"/>
                </a:highlight>
                <a:latin typeface="Times New Roman"/>
                <a:ea typeface="Times New Roman"/>
                <a:cs typeface="Times New Roman"/>
                <a:sym typeface="Times New Roman"/>
              </a:rPr>
              <a:t>time</a:t>
            </a:r>
            <a:r>
              <a:rPr lang="en" sz="1200">
                <a:solidFill>
                  <a:srgbClr val="333333"/>
                </a:solidFill>
                <a:latin typeface="Times New Roman"/>
                <a:ea typeface="Times New Roman"/>
                <a:cs typeface="Times New Roman"/>
                <a:sym typeface="Times New Roman"/>
              </a:rPr>
              <a:t> revisited: How do </a:t>
            </a:r>
            <a:r>
              <a:rPr lang="en" sz="1200">
                <a:solidFill>
                  <a:srgbClr val="333333"/>
                </a:solidFill>
                <a:highlight>
                  <a:srgbClr val="FFFF00"/>
                </a:highlight>
                <a:latin typeface="Times New Roman"/>
                <a:ea typeface="Times New Roman"/>
                <a:cs typeface="Times New Roman"/>
                <a:sym typeface="Times New Roman"/>
              </a:rPr>
              <a:t>preschool classrooms</a:t>
            </a:r>
            <a:r>
              <a:rPr lang="en" sz="1200">
                <a:solidFill>
                  <a:srgbClr val="333333"/>
                </a:solidFill>
                <a:latin typeface="Times New Roman"/>
                <a:ea typeface="Times New Roman"/>
                <a:cs typeface="Times New Roman"/>
                <a:sym typeface="Times New Roman"/>
              </a:rPr>
              <a:t> use this part of the day? </a:t>
            </a:r>
            <a:r>
              <a:rPr i="1" lang="en" sz="1200">
                <a:solidFill>
                  <a:srgbClr val="333333"/>
                </a:solidFill>
                <a:latin typeface="Times New Roman"/>
                <a:ea typeface="Times New Roman"/>
                <a:cs typeface="Times New Roman"/>
                <a:sym typeface="Times New Roman"/>
              </a:rPr>
              <a:t>The Elementary School Journal, 118</a:t>
            </a:r>
            <a:r>
              <a:rPr lang="en" sz="1200">
                <a:solidFill>
                  <a:srgbClr val="333333"/>
                </a:solidFill>
                <a:latin typeface="Times New Roman"/>
                <a:ea typeface="Times New Roman"/>
                <a:cs typeface="Times New Roman"/>
                <a:sym typeface="Times New Roman"/>
              </a:rPr>
              <a:t>(4), 610–631. </a:t>
            </a:r>
            <a:r>
              <a:rPr lang="en" sz="1200">
                <a:solidFill>
                  <a:srgbClr val="2C72B7"/>
                </a:solidFill>
                <a:uFill>
                  <a:noFill/>
                </a:uFill>
                <a:latin typeface="Times New Roman"/>
                <a:ea typeface="Times New Roman"/>
                <a:cs typeface="Times New Roman"/>
                <a:sym typeface="Times New Roman"/>
                <a:hlinkClick r:id="rId3">
                  <a:extLst>
                    <a:ext uri="{A12FA001-AC4F-418D-AE19-62706E023703}">
                      <ahyp:hlinkClr val="tx"/>
                    </a:ext>
                  </a:extLst>
                </a:hlinkClick>
              </a:rPr>
              <a:t>https://doi-org.ezproxy.lib.uwf.edu/10.1086/697473</a:t>
            </a:r>
            <a:endParaRPr sz="1200">
              <a:solidFill>
                <a:srgbClr val="2C72B7"/>
              </a:solidFill>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solidFill>
                <a:srgbClr val="2C72B7"/>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200">
                <a:solidFill>
                  <a:srgbClr val="333333"/>
                </a:solidFill>
                <a:latin typeface="Times New Roman"/>
                <a:ea typeface="Times New Roman"/>
                <a:cs typeface="Times New Roman"/>
                <a:sym typeface="Times New Roman"/>
              </a:rPr>
              <a:t>Tominey, S. L., &amp; McClelland, M. M. (2011). Red light, purple light: Findings from a randomized trial using </a:t>
            </a:r>
            <a:r>
              <a:rPr lang="en" sz="1200">
                <a:solidFill>
                  <a:srgbClr val="333333"/>
                </a:solidFill>
                <a:highlight>
                  <a:srgbClr val="FFFF00"/>
                </a:highlight>
                <a:latin typeface="Times New Roman"/>
                <a:ea typeface="Times New Roman"/>
                <a:cs typeface="Times New Roman"/>
                <a:sym typeface="Times New Roman"/>
              </a:rPr>
              <a:t>circle</a:t>
            </a:r>
            <a:r>
              <a:rPr lang="en" sz="1200">
                <a:solidFill>
                  <a:srgbClr val="333333"/>
                </a:solidFill>
                <a:latin typeface="Times New Roman"/>
                <a:ea typeface="Times New Roman"/>
                <a:cs typeface="Times New Roman"/>
                <a:sym typeface="Times New Roman"/>
              </a:rPr>
              <a:t> </a:t>
            </a:r>
            <a:r>
              <a:rPr lang="en" sz="1200">
                <a:solidFill>
                  <a:srgbClr val="333333"/>
                </a:solidFill>
                <a:highlight>
                  <a:srgbClr val="FFFF00"/>
                </a:highlight>
                <a:latin typeface="Times New Roman"/>
                <a:ea typeface="Times New Roman"/>
                <a:cs typeface="Times New Roman"/>
                <a:sym typeface="Times New Roman"/>
              </a:rPr>
              <a:t>time</a:t>
            </a:r>
            <a:r>
              <a:rPr lang="en" sz="1200">
                <a:solidFill>
                  <a:srgbClr val="333333"/>
                </a:solidFill>
                <a:latin typeface="Times New Roman"/>
                <a:ea typeface="Times New Roman"/>
                <a:cs typeface="Times New Roman"/>
                <a:sym typeface="Times New Roman"/>
              </a:rPr>
              <a:t> games to improve behavioral self-regulation in </a:t>
            </a:r>
            <a:r>
              <a:rPr lang="en" sz="1200">
                <a:solidFill>
                  <a:srgbClr val="333333"/>
                </a:solidFill>
                <a:highlight>
                  <a:srgbClr val="FFFF00"/>
                </a:highlight>
                <a:latin typeface="Times New Roman"/>
                <a:ea typeface="Times New Roman"/>
                <a:cs typeface="Times New Roman"/>
                <a:sym typeface="Times New Roman"/>
              </a:rPr>
              <a:t>preschool</a:t>
            </a:r>
            <a:r>
              <a:rPr lang="en" sz="1200">
                <a:solidFill>
                  <a:srgbClr val="333333"/>
                </a:solidFill>
                <a:latin typeface="Times New Roman"/>
                <a:ea typeface="Times New Roman"/>
                <a:cs typeface="Times New Roman"/>
                <a:sym typeface="Times New Roman"/>
              </a:rPr>
              <a:t>. </a:t>
            </a:r>
            <a:r>
              <a:rPr i="1" lang="en" sz="1200">
                <a:solidFill>
                  <a:srgbClr val="333333"/>
                </a:solidFill>
                <a:latin typeface="Times New Roman"/>
                <a:ea typeface="Times New Roman"/>
                <a:cs typeface="Times New Roman"/>
                <a:sym typeface="Times New Roman"/>
              </a:rPr>
              <a:t>Early Education and Development, 22</a:t>
            </a:r>
            <a:r>
              <a:rPr lang="en" sz="1200">
                <a:solidFill>
                  <a:srgbClr val="333333"/>
                </a:solidFill>
                <a:latin typeface="Times New Roman"/>
                <a:ea typeface="Times New Roman"/>
                <a:cs typeface="Times New Roman"/>
                <a:sym typeface="Times New Roman"/>
              </a:rPr>
              <a:t>(3), 489–519. </a:t>
            </a:r>
            <a:r>
              <a:rPr lang="en" sz="1200">
                <a:solidFill>
                  <a:srgbClr val="2C72B7"/>
                </a:solidFill>
                <a:uFill>
                  <a:noFill/>
                </a:uFill>
                <a:latin typeface="Times New Roman"/>
                <a:ea typeface="Times New Roman"/>
                <a:cs typeface="Times New Roman"/>
                <a:sym typeface="Times New Roman"/>
                <a:hlinkClick r:id="rId4">
                  <a:extLst>
                    <a:ext uri="{A12FA001-AC4F-418D-AE19-62706E023703}">
                      <ahyp:hlinkClr val="tx"/>
                    </a:ext>
                  </a:extLst>
                </a:hlinkClick>
              </a:rPr>
              <a:t>https://doi-org.ezproxy.lib.uwf.edu/10.1080/10409289.2011.574258</a:t>
            </a:r>
            <a:endParaRPr i="1" sz="1100">
              <a:solidFill>
                <a:srgbClr val="000000"/>
              </a:solidFill>
              <a:latin typeface="Arial"/>
              <a:ea typeface="Arial"/>
              <a:cs typeface="Arial"/>
              <a:sym typeface="Arial"/>
            </a:endParaRPr>
          </a:p>
          <a:p>
            <a:pPr indent="-457200" lvl="0" marL="457200" rtl="0" algn="l">
              <a:spcBef>
                <a:spcPts val="0"/>
              </a:spcBef>
              <a:spcAft>
                <a:spcPts val="0"/>
              </a:spcAft>
              <a:buNone/>
            </a:pPr>
            <a:r>
              <a:t/>
            </a:r>
            <a:endParaRPr i="1" sz="1100">
              <a:solidFill>
                <a:srgbClr val="000000"/>
              </a:solidFill>
              <a:latin typeface="Arial"/>
              <a:ea typeface="Arial"/>
              <a:cs typeface="Arial"/>
              <a:sym typeface="Arial"/>
            </a:endParaRPr>
          </a:p>
          <a:p>
            <a:pPr indent="-457200" lvl="0" marL="457200" rtl="0" algn="l">
              <a:spcBef>
                <a:spcPts val="0"/>
              </a:spcBef>
              <a:spcAft>
                <a:spcPts val="0"/>
              </a:spcAft>
              <a:buNone/>
            </a:pPr>
            <a:r>
              <a:t/>
            </a:r>
            <a:endParaRPr sz="1200">
              <a:solidFill>
                <a:srgbClr val="333333"/>
              </a:solidFill>
              <a:latin typeface="Times New Roman"/>
              <a:ea typeface="Times New Roman"/>
              <a:cs typeface="Times New Roman"/>
              <a:sym typeface="Times New Roman"/>
            </a:endParaRPr>
          </a:p>
          <a:p>
            <a:pPr indent="-457200" lvl="0" marL="457200" rtl="0" algn="l">
              <a:spcBef>
                <a:spcPts val="0"/>
              </a:spcBef>
              <a:spcAft>
                <a:spcPts val="0"/>
              </a:spcAft>
              <a:buNone/>
            </a:pPr>
            <a:r>
              <a:t/>
            </a:r>
            <a:endParaRPr sz="1200">
              <a:solidFill>
                <a:srgbClr val="2C72B7"/>
              </a:solidFill>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t>Circle Time</a:t>
            </a:r>
            <a:endParaRPr b="1" sz="3200"/>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19100" lvl="0" marL="457200" rtl="0" algn="l">
              <a:spcBef>
                <a:spcPts val="0"/>
              </a:spcBef>
              <a:spcAft>
                <a:spcPts val="0"/>
              </a:spcAft>
              <a:buClr>
                <a:srgbClr val="222222"/>
              </a:buClr>
              <a:buSzPts val="3000"/>
              <a:buFont typeface="Times New Roman"/>
              <a:buChar char="●"/>
            </a:pPr>
            <a:r>
              <a:rPr lang="en" sz="3000">
                <a:solidFill>
                  <a:srgbClr val="222222"/>
                </a:solidFill>
                <a:latin typeface="Times New Roman"/>
                <a:ea typeface="Times New Roman"/>
                <a:cs typeface="Times New Roman"/>
                <a:sym typeface="Times New Roman"/>
              </a:rPr>
              <a:t>Teacher-child interaction </a:t>
            </a:r>
            <a:endParaRPr sz="3000">
              <a:solidFill>
                <a:srgbClr val="222222"/>
              </a:solidFill>
              <a:latin typeface="Times New Roman"/>
              <a:ea typeface="Times New Roman"/>
              <a:cs typeface="Times New Roman"/>
              <a:sym typeface="Times New Roman"/>
            </a:endParaRPr>
          </a:p>
          <a:p>
            <a:pPr indent="-419100" lvl="0" marL="457200" rtl="0" algn="l">
              <a:spcBef>
                <a:spcPts val="0"/>
              </a:spcBef>
              <a:spcAft>
                <a:spcPts val="0"/>
              </a:spcAft>
              <a:buClr>
                <a:srgbClr val="222222"/>
              </a:buClr>
              <a:buSzPts val="3000"/>
              <a:buFont typeface="Times New Roman"/>
              <a:buChar char="●"/>
            </a:pPr>
            <a:r>
              <a:rPr lang="en" sz="3000">
                <a:solidFill>
                  <a:srgbClr val="222222"/>
                </a:solidFill>
                <a:latin typeface="Times New Roman"/>
                <a:ea typeface="Times New Roman"/>
                <a:cs typeface="Times New Roman"/>
                <a:sym typeface="Times New Roman"/>
              </a:rPr>
              <a:t>Quality learning and engagement</a:t>
            </a:r>
            <a:endParaRPr sz="3000">
              <a:solidFill>
                <a:srgbClr val="222222"/>
              </a:solidFill>
              <a:latin typeface="Times New Roman"/>
              <a:ea typeface="Times New Roman"/>
              <a:cs typeface="Times New Roman"/>
              <a:sym typeface="Times New Roman"/>
            </a:endParaRPr>
          </a:p>
          <a:p>
            <a:pPr indent="-419100" lvl="0" marL="457200" rtl="0" algn="l">
              <a:spcBef>
                <a:spcPts val="0"/>
              </a:spcBef>
              <a:spcAft>
                <a:spcPts val="0"/>
              </a:spcAft>
              <a:buClr>
                <a:srgbClr val="222222"/>
              </a:buClr>
              <a:buSzPts val="3000"/>
              <a:buFont typeface="Times New Roman"/>
              <a:buChar char="●"/>
            </a:pPr>
            <a:r>
              <a:rPr lang="en" sz="3000">
                <a:solidFill>
                  <a:srgbClr val="222222"/>
                </a:solidFill>
                <a:latin typeface="Times New Roman"/>
                <a:ea typeface="Times New Roman"/>
                <a:cs typeface="Times New Roman"/>
                <a:sym typeface="Times New Roman"/>
              </a:rPr>
              <a:t>Behavioral self-regulation</a:t>
            </a:r>
            <a:endParaRPr sz="3000">
              <a:solidFill>
                <a:srgbClr val="222222"/>
              </a:solidFill>
              <a:latin typeface="Times New Roman"/>
              <a:ea typeface="Times New Roman"/>
              <a:cs typeface="Times New Roman"/>
              <a:sym typeface="Times New Roman"/>
            </a:endParaRPr>
          </a:p>
          <a:p>
            <a:pPr indent="-419100" lvl="0" marL="457200" rtl="0" algn="l">
              <a:spcBef>
                <a:spcPts val="0"/>
              </a:spcBef>
              <a:spcAft>
                <a:spcPts val="0"/>
              </a:spcAft>
              <a:buClr>
                <a:srgbClr val="222222"/>
              </a:buClr>
              <a:buSzPts val="3000"/>
              <a:buFont typeface="Times New Roman"/>
              <a:buChar char="●"/>
            </a:pPr>
            <a:r>
              <a:rPr lang="en" sz="3000">
                <a:solidFill>
                  <a:srgbClr val="222222"/>
                </a:solidFill>
                <a:latin typeface="Times New Roman"/>
                <a:ea typeface="Times New Roman"/>
                <a:cs typeface="Times New Roman"/>
                <a:sym typeface="Times New Roman"/>
              </a:rPr>
              <a:t>Rich, warm, and structured</a:t>
            </a:r>
            <a:endParaRPr sz="3000">
              <a:solidFill>
                <a:srgbClr val="222222"/>
              </a:solidFill>
              <a:latin typeface="Times New Roman"/>
              <a:ea typeface="Times New Roman"/>
              <a:cs typeface="Times New Roman"/>
              <a:sym typeface="Times New Roman"/>
            </a:endParaRPr>
          </a:p>
          <a:p>
            <a:pPr indent="-419100" lvl="0" marL="457200" rtl="0" algn="l">
              <a:spcBef>
                <a:spcPts val="0"/>
              </a:spcBef>
              <a:spcAft>
                <a:spcPts val="0"/>
              </a:spcAft>
              <a:buClr>
                <a:srgbClr val="222222"/>
              </a:buClr>
              <a:buSzPts val="3000"/>
              <a:buFont typeface="Times New Roman"/>
              <a:buChar char="●"/>
            </a:pPr>
            <a:r>
              <a:rPr lang="en" sz="3000">
                <a:solidFill>
                  <a:srgbClr val="222222"/>
                </a:solidFill>
                <a:latin typeface="Times New Roman"/>
                <a:ea typeface="Times New Roman"/>
                <a:cs typeface="Times New Roman"/>
                <a:sym typeface="Times New Roman"/>
              </a:rPr>
              <a:t>Open-ended questions</a:t>
            </a:r>
            <a:endParaRPr sz="3000">
              <a:solidFill>
                <a:srgbClr val="222222"/>
              </a:solidFill>
              <a:latin typeface="Times New Roman"/>
              <a:ea typeface="Times New Roman"/>
              <a:cs typeface="Times New Roman"/>
              <a:sym typeface="Times New Roman"/>
            </a:endParaRPr>
          </a:p>
        </p:txBody>
      </p:sp>
      <p:pic>
        <p:nvPicPr>
          <p:cNvPr id="73" name="Google Shape;73;p15"/>
          <p:cNvPicPr preferRelativeResize="0"/>
          <p:nvPr/>
        </p:nvPicPr>
        <p:blipFill>
          <a:blip r:embed="rId3">
            <a:alphaModFix/>
          </a:blip>
          <a:stretch>
            <a:fillRect/>
          </a:stretch>
        </p:blipFill>
        <p:spPr>
          <a:xfrm>
            <a:off x="5653525" y="2469775"/>
            <a:ext cx="3136125" cy="237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t>What is ADHD?</a:t>
            </a:r>
            <a:endParaRPr b="1" sz="4000"/>
          </a:p>
        </p:txBody>
      </p:sp>
      <p:sp>
        <p:nvSpPr>
          <p:cNvPr id="79" name="Google Shape;79;p16"/>
          <p:cNvSpPr txBox="1"/>
          <p:nvPr>
            <p:ph idx="1" type="body"/>
          </p:nvPr>
        </p:nvSpPr>
        <p:spPr>
          <a:xfrm>
            <a:off x="207475" y="1460925"/>
            <a:ext cx="8624700" cy="3293400"/>
          </a:xfrm>
          <a:prstGeom prst="rect">
            <a:avLst/>
          </a:prstGeom>
        </p:spPr>
        <p:txBody>
          <a:bodyPr anchorCtr="0" anchor="t" bIns="91425" lIns="91425" spcFirstLastPara="1" rIns="91425" wrap="square" tIns="91425">
            <a:normAutofit fontScale="25000" lnSpcReduction="20000"/>
          </a:bodyPr>
          <a:lstStyle/>
          <a:p>
            <a:pPr indent="-381000" lvl="0" marL="457200" rtl="0" algn="l">
              <a:lnSpc>
                <a:spcPct val="100000"/>
              </a:lnSpc>
              <a:spcBef>
                <a:spcPts val="0"/>
              </a:spcBef>
              <a:spcAft>
                <a:spcPts val="0"/>
              </a:spcAft>
              <a:buClr>
                <a:srgbClr val="000000"/>
              </a:buClr>
              <a:buSzPct val="100000"/>
              <a:buFont typeface="Open Sans"/>
              <a:buAutoNum type="arabicPeriod"/>
            </a:pPr>
            <a:r>
              <a:rPr lang="en" sz="9600">
                <a:solidFill>
                  <a:srgbClr val="000000"/>
                </a:solidFill>
                <a:latin typeface="Open Sans"/>
                <a:ea typeface="Open Sans"/>
                <a:cs typeface="Open Sans"/>
                <a:sym typeface="Open Sans"/>
              </a:rPr>
              <a:t>Predominantly </a:t>
            </a:r>
            <a:r>
              <a:rPr b="1" lang="en" sz="9600">
                <a:solidFill>
                  <a:srgbClr val="000000"/>
                </a:solidFill>
                <a:latin typeface="Open Sans"/>
                <a:ea typeface="Open Sans"/>
                <a:cs typeface="Open Sans"/>
                <a:sym typeface="Open Sans"/>
              </a:rPr>
              <a:t>Inattentive</a:t>
            </a:r>
            <a:r>
              <a:rPr lang="en" sz="9600">
                <a:solidFill>
                  <a:srgbClr val="000000"/>
                </a:solidFill>
                <a:latin typeface="Open Sans"/>
                <a:ea typeface="Open Sans"/>
                <a:cs typeface="Open Sans"/>
                <a:sym typeface="Open Sans"/>
              </a:rPr>
              <a:t> </a:t>
            </a:r>
            <a:endParaRPr sz="96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lang="en" sz="9600">
                <a:solidFill>
                  <a:srgbClr val="000000"/>
                </a:solidFill>
                <a:latin typeface="Open Sans"/>
                <a:ea typeface="Open Sans"/>
                <a:cs typeface="Open Sans"/>
                <a:sym typeface="Open Sans"/>
              </a:rPr>
              <a:t>Presentation</a:t>
            </a:r>
            <a:endParaRPr sz="9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9600">
              <a:solidFill>
                <a:srgbClr val="000000"/>
              </a:solidFill>
              <a:latin typeface="Open Sans"/>
              <a:ea typeface="Open Sans"/>
              <a:cs typeface="Open Sans"/>
              <a:sym typeface="Open Sans"/>
            </a:endParaRPr>
          </a:p>
          <a:p>
            <a:pPr indent="-381000" lvl="0" marL="457200" rtl="0" algn="l">
              <a:lnSpc>
                <a:spcPct val="100000"/>
              </a:lnSpc>
              <a:spcBef>
                <a:spcPts val="0"/>
              </a:spcBef>
              <a:spcAft>
                <a:spcPts val="0"/>
              </a:spcAft>
              <a:buClr>
                <a:srgbClr val="000000"/>
              </a:buClr>
              <a:buSzPct val="100000"/>
              <a:buFont typeface="Open Sans"/>
              <a:buAutoNum type="arabicPeriod"/>
            </a:pPr>
            <a:r>
              <a:rPr lang="en" sz="9600">
                <a:solidFill>
                  <a:srgbClr val="000000"/>
                </a:solidFill>
                <a:latin typeface="Open Sans"/>
                <a:ea typeface="Open Sans"/>
                <a:cs typeface="Open Sans"/>
                <a:sym typeface="Open Sans"/>
              </a:rPr>
              <a:t>Predominantly </a:t>
            </a:r>
            <a:endParaRPr sz="96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b="1" lang="en" sz="9600">
                <a:solidFill>
                  <a:srgbClr val="000000"/>
                </a:solidFill>
                <a:latin typeface="Open Sans"/>
                <a:ea typeface="Open Sans"/>
                <a:cs typeface="Open Sans"/>
                <a:sym typeface="Open Sans"/>
              </a:rPr>
              <a:t>Hyperactive-Impulsive </a:t>
            </a:r>
            <a:endParaRPr b="1" sz="96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lang="en" sz="9600">
                <a:solidFill>
                  <a:srgbClr val="000000"/>
                </a:solidFill>
                <a:latin typeface="Open Sans"/>
                <a:ea typeface="Open Sans"/>
                <a:cs typeface="Open Sans"/>
                <a:sym typeface="Open Sans"/>
              </a:rPr>
              <a:t>Presentation</a:t>
            </a:r>
            <a:endParaRPr sz="96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t/>
            </a:r>
            <a:endParaRPr sz="9600">
              <a:solidFill>
                <a:srgbClr val="000000"/>
              </a:solidFill>
              <a:latin typeface="Open Sans"/>
              <a:ea typeface="Open Sans"/>
              <a:cs typeface="Open Sans"/>
              <a:sym typeface="Open Sans"/>
            </a:endParaRPr>
          </a:p>
          <a:p>
            <a:pPr indent="-381000" lvl="0" marL="457200" rtl="0" algn="l">
              <a:lnSpc>
                <a:spcPct val="100000"/>
              </a:lnSpc>
              <a:spcBef>
                <a:spcPts val="0"/>
              </a:spcBef>
              <a:spcAft>
                <a:spcPts val="0"/>
              </a:spcAft>
              <a:buClr>
                <a:srgbClr val="000000"/>
              </a:buClr>
              <a:buSzPct val="100000"/>
              <a:buFont typeface="Open Sans"/>
              <a:buAutoNum type="arabicPeriod"/>
            </a:pPr>
            <a:r>
              <a:rPr b="1" lang="en" sz="9600">
                <a:solidFill>
                  <a:srgbClr val="000000"/>
                </a:solidFill>
                <a:latin typeface="Open Sans"/>
                <a:ea typeface="Open Sans"/>
                <a:cs typeface="Open Sans"/>
                <a:sym typeface="Open Sans"/>
              </a:rPr>
              <a:t>Combined</a:t>
            </a:r>
            <a:r>
              <a:rPr lang="en" sz="9600">
                <a:solidFill>
                  <a:srgbClr val="000000"/>
                </a:solidFill>
                <a:latin typeface="Open Sans"/>
                <a:ea typeface="Open Sans"/>
                <a:cs typeface="Open Sans"/>
                <a:sym typeface="Open Sans"/>
              </a:rPr>
              <a:t> Presentation</a:t>
            </a:r>
            <a:endParaRPr sz="9600">
              <a:solidFill>
                <a:srgbClr val="000000"/>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n" sz="3000">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548640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457200" lvl="0" marL="6858000" rtl="0" algn="l">
              <a:lnSpc>
                <a:spcPct val="100000"/>
              </a:lnSpc>
              <a:spcBef>
                <a:spcPts val="0"/>
              </a:spcBef>
              <a:spcAft>
                <a:spcPts val="0"/>
              </a:spcAft>
              <a:buNone/>
            </a:pPr>
            <a:r>
              <a:t/>
            </a:r>
            <a:endParaRPr sz="3800">
              <a:solidFill>
                <a:srgbClr val="000000"/>
              </a:solidFill>
              <a:latin typeface="Times New Roman"/>
              <a:ea typeface="Times New Roman"/>
              <a:cs typeface="Times New Roman"/>
              <a:sym typeface="Times New Roman"/>
            </a:endParaRPr>
          </a:p>
          <a:p>
            <a:pPr indent="457200" lvl="0" marL="6858000" rtl="0" algn="l">
              <a:lnSpc>
                <a:spcPct val="100000"/>
              </a:lnSpc>
              <a:spcBef>
                <a:spcPts val="0"/>
              </a:spcBef>
              <a:spcAft>
                <a:spcPts val="0"/>
              </a:spcAft>
              <a:buNone/>
            </a:pPr>
            <a:r>
              <a:t/>
            </a:r>
            <a:endParaRPr sz="3800">
              <a:solidFill>
                <a:srgbClr val="000000"/>
              </a:solidFill>
              <a:latin typeface="Times New Roman"/>
              <a:ea typeface="Times New Roman"/>
              <a:cs typeface="Times New Roman"/>
              <a:sym typeface="Times New Roman"/>
            </a:endParaRPr>
          </a:p>
          <a:p>
            <a:pPr indent="457200" lvl="0" marL="6858000" rtl="0" algn="l">
              <a:lnSpc>
                <a:spcPct val="100000"/>
              </a:lnSpc>
              <a:spcBef>
                <a:spcPts val="0"/>
              </a:spcBef>
              <a:spcAft>
                <a:spcPts val="0"/>
              </a:spcAft>
              <a:buNone/>
            </a:pPr>
            <a:r>
              <a:t/>
            </a:r>
            <a:endParaRPr sz="3800">
              <a:solidFill>
                <a:srgbClr val="000000"/>
              </a:solidFill>
              <a:latin typeface="Times New Roman"/>
              <a:ea typeface="Times New Roman"/>
              <a:cs typeface="Times New Roman"/>
              <a:sym typeface="Times New Roman"/>
            </a:endParaRPr>
          </a:p>
          <a:p>
            <a:pPr indent="457200" lvl="0" marL="6858000" rtl="0" algn="l">
              <a:lnSpc>
                <a:spcPct val="100000"/>
              </a:lnSpc>
              <a:spcBef>
                <a:spcPts val="0"/>
              </a:spcBef>
              <a:spcAft>
                <a:spcPts val="0"/>
              </a:spcAft>
              <a:buNone/>
            </a:pPr>
            <a:r>
              <a:t/>
            </a:r>
            <a:endParaRPr sz="3800">
              <a:solidFill>
                <a:srgbClr val="000000"/>
              </a:solidFill>
              <a:latin typeface="Times New Roman"/>
              <a:ea typeface="Times New Roman"/>
              <a:cs typeface="Times New Roman"/>
              <a:sym typeface="Times New Roman"/>
            </a:endParaRPr>
          </a:p>
          <a:p>
            <a:pPr indent="457200" lvl="0" marL="6858000" rtl="0" algn="l">
              <a:lnSpc>
                <a:spcPct val="100000"/>
              </a:lnSpc>
              <a:spcBef>
                <a:spcPts val="0"/>
              </a:spcBef>
              <a:spcAft>
                <a:spcPts val="0"/>
              </a:spcAft>
              <a:buNone/>
            </a:pPr>
            <a:r>
              <a:t/>
            </a:r>
            <a:endParaRPr sz="3800">
              <a:solidFill>
                <a:srgbClr val="000000"/>
              </a:solidFill>
              <a:latin typeface="Times New Roman"/>
              <a:ea typeface="Times New Roman"/>
              <a:cs typeface="Times New Roman"/>
              <a:sym typeface="Times New Roman"/>
            </a:endParaRPr>
          </a:p>
          <a:p>
            <a:pPr indent="457200" lvl="0" marL="6858000" rtl="0" algn="l">
              <a:lnSpc>
                <a:spcPct val="100000"/>
              </a:lnSpc>
              <a:spcBef>
                <a:spcPts val="0"/>
              </a:spcBef>
              <a:spcAft>
                <a:spcPts val="0"/>
              </a:spcAft>
              <a:buNone/>
            </a:pPr>
            <a:r>
              <a:t/>
            </a:r>
            <a:endParaRPr sz="3800">
              <a:solidFill>
                <a:srgbClr val="000000"/>
              </a:solidFill>
              <a:latin typeface="Times New Roman"/>
              <a:ea typeface="Times New Roman"/>
              <a:cs typeface="Times New Roman"/>
              <a:sym typeface="Times New Roman"/>
            </a:endParaRPr>
          </a:p>
          <a:p>
            <a:pPr indent="457200" lvl="0" marL="6858000" rtl="0" algn="l">
              <a:lnSpc>
                <a:spcPct val="100000"/>
              </a:lnSpc>
              <a:spcBef>
                <a:spcPts val="0"/>
              </a:spcBef>
              <a:spcAft>
                <a:spcPts val="0"/>
              </a:spcAft>
              <a:buNone/>
            </a:pPr>
            <a:r>
              <a:t/>
            </a:r>
            <a:endParaRPr sz="3800">
              <a:solidFill>
                <a:srgbClr val="000000"/>
              </a:solidFill>
              <a:latin typeface="Times New Roman"/>
              <a:ea typeface="Times New Roman"/>
              <a:cs typeface="Times New Roman"/>
              <a:sym typeface="Times New Roman"/>
            </a:endParaRPr>
          </a:p>
          <a:p>
            <a:pPr indent="457200" lvl="0" marL="6858000" rtl="0" algn="l">
              <a:lnSpc>
                <a:spcPct val="100000"/>
              </a:lnSpc>
              <a:spcBef>
                <a:spcPts val="0"/>
              </a:spcBef>
              <a:spcAft>
                <a:spcPts val="0"/>
              </a:spcAft>
              <a:buNone/>
            </a:pPr>
            <a:r>
              <a:rPr lang="en" sz="3600">
                <a:solidFill>
                  <a:srgbClr val="000000"/>
                </a:solidFill>
                <a:latin typeface="Times New Roman"/>
                <a:ea typeface="Times New Roman"/>
                <a:cs typeface="Times New Roman"/>
                <a:sym typeface="Times New Roman"/>
              </a:rPr>
              <a:t>(CDC, 2022)</a:t>
            </a:r>
            <a:endParaRPr sz="36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pic>
        <p:nvPicPr>
          <p:cNvPr id="80" name="Google Shape;80;p16"/>
          <p:cNvPicPr preferRelativeResize="0"/>
          <p:nvPr/>
        </p:nvPicPr>
        <p:blipFill>
          <a:blip r:embed="rId3">
            <a:alphaModFix/>
          </a:blip>
          <a:stretch>
            <a:fillRect/>
          </a:stretch>
        </p:blipFill>
        <p:spPr>
          <a:xfrm>
            <a:off x="4728624" y="406300"/>
            <a:ext cx="4348150" cy="4348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420"/>
              <a:t>DSM-5 Criteria for ADHD</a:t>
            </a:r>
            <a:endParaRPr b="1" sz="3420"/>
          </a:p>
        </p:txBody>
      </p:sp>
      <p:sp>
        <p:nvSpPr>
          <p:cNvPr id="86" name="Google Shape;86;p17"/>
          <p:cNvSpPr txBox="1"/>
          <p:nvPr>
            <p:ph idx="1" type="body"/>
          </p:nvPr>
        </p:nvSpPr>
        <p:spPr>
          <a:xfrm>
            <a:off x="311700" y="1152475"/>
            <a:ext cx="8520600" cy="3749100"/>
          </a:xfrm>
          <a:prstGeom prst="rect">
            <a:avLst/>
          </a:prstGeom>
        </p:spPr>
        <p:txBody>
          <a:bodyPr anchorCtr="0" anchor="t" bIns="91425" lIns="91425" spcFirstLastPara="1" rIns="91425" wrap="square" tIns="91425">
            <a:noAutofit/>
          </a:bodyPr>
          <a:lstStyle/>
          <a:p>
            <a:pPr indent="-419100" lvl="0" marL="457200" rtl="0" algn="l">
              <a:lnSpc>
                <a:spcPct val="100000"/>
              </a:lnSpc>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Inattention</a:t>
            </a:r>
            <a:endParaRPr sz="3000">
              <a:solidFill>
                <a:schemeClr val="dk1"/>
              </a:solidFill>
              <a:latin typeface="Times New Roman"/>
              <a:ea typeface="Times New Roman"/>
              <a:cs typeface="Times New Roman"/>
              <a:sym typeface="Times New Roman"/>
            </a:endParaRPr>
          </a:p>
          <a:p>
            <a:pPr indent="-419100" lvl="0" marL="457200" rtl="0" algn="l">
              <a:lnSpc>
                <a:spcPct val="100000"/>
              </a:lnSpc>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Hyperactivity and </a:t>
            </a:r>
            <a:r>
              <a:rPr lang="en" sz="3000">
                <a:solidFill>
                  <a:schemeClr val="dk1"/>
                </a:solidFill>
                <a:latin typeface="Times New Roman"/>
                <a:ea typeface="Times New Roman"/>
                <a:cs typeface="Times New Roman"/>
                <a:sym typeface="Times New Roman"/>
              </a:rPr>
              <a:t>impulsivity</a:t>
            </a:r>
            <a:endParaRPr sz="3000">
              <a:solidFill>
                <a:schemeClr val="dk1"/>
              </a:solidFill>
              <a:latin typeface="Times New Roman"/>
              <a:ea typeface="Times New Roman"/>
              <a:cs typeface="Times New Roman"/>
              <a:sym typeface="Times New Roman"/>
            </a:endParaRPr>
          </a:p>
          <a:p>
            <a:pPr indent="0" lvl="0" marL="457200" rtl="0" algn="l">
              <a:lnSpc>
                <a:spcPct val="100000"/>
              </a:lnSpc>
              <a:spcBef>
                <a:spcPts val="1200"/>
              </a:spcBef>
              <a:spcAft>
                <a:spcPts val="1200"/>
              </a:spcAft>
              <a:buNone/>
            </a:pPr>
            <a:r>
              <a:t/>
            </a: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265500" y="233400"/>
            <a:ext cx="4045200" cy="959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200"/>
              <a:t>Our Main Goal</a:t>
            </a:r>
            <a:endParaRPr b="1" sz="3200"/>
          </a:p>
        </p:txBody>
      </p:sp>
      <p:sp>
        <p:nvSpPr>
          <p:cNvPr id="92" name="Google Shape;92;p18"/>
          <p:cNvSpPr txBox="1"/>
          <p:nvPr>
            <p:ph idx="2" type="body"/>
          </p:nvPr>
        </p:nvSpPr>
        <p:spPr>
          <a:xfrm>
            <a:off x="4939500" y="1573300"/>
            <a:ext cx="3837000" cy="284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2400"/>
              <a:t>C</a:t>
            </a:r>
            <a:r>
              <a:rPr lang="en" sz="2400"/>
              <a:t>ircle</a:t>
            </a:r>
            <a:r>
              <a:rPr lang="en" sz="2400"/>
              <a:t> time game book to aid preschool </a:t>
            </a:r>
            <a:r>
              <a:rPr lang="en" sz="2400"/>
              <a:t>teachers in teaching children with ADHD.</a:t>
            </a:r>
            <a:endParaRPr sz="2400"/>
          </a:p>
        </p:txBody>
      </p:sp>
      <p:pic>
        <p:nvPicPr>
          <p:cNvPr id="93" name="Google Shape;93;p18"/>
          <p:cNvPicPr preferRelativeResize="0"/>
          <p:nvPr/>
        </p:nvPicPr>
        <p:blipFill>
          <a:blip r:embed="rId3">
            <a:alphaModFix/>
          </a:blip>
          <a:stretch>
            <a:fillRect/>
          </a:stretch>
        </p:blipFill>
        <p:spPr>
          <a:xfrm>
            <a:off x="643950" y="3041000"/>
            <a:ext cx="3744725" cy="1808600"/>
          </a:xfrm>
          <a:prstGeom prst="rect">
            <a:avLst/>
          </a:prstGeom>
          <a:noFill/>
          <a:ln>
            <a:noFill/>
          </a:ln>
        </p:spPr>
      </p:pic>
      <p:pic>
        <p:nvPicPr>
          <p:cNvPr id="94" name="Google Shape;94;p18"/>
          <p:cNvPicPr preferRelativeResize="0"/>
          <p:nvPr/>
        </p:nvPicPr>
        <p:blipFill>
          <a:blip r:embed="rId4">
            <a:alphaModFix/>
          </a:blip>
          <a:stretch>
            <a:fillRect/>
          </a:stretch>
        </p:blipFill>
        <p:spPr>
          <a:xfrm>
            <a:off x="5429250" y="198525"/>
            <a:ext cx="2857500" cy="16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idx="4294967295" type="title"/>
          </p:nvPr>
        </p:nvSpPr>
        <p:spPr>
          <a:xfrm>
            <a:off x="311700" y="445025"/>
            <a:ext cx="4084500" cy="100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200"/>
              <a:t>Game Book</a:t>
            </a:r>
            <a:endParaRPr b="1" sz="3200"/>
          </a:p>
        </p:txBody>
      </p:sp>
      <p:sp>
        <p:nvSpPr>
          <p:cNvPr id="100" name="Google Shape;100;p19"/>
          <p:cNvSpPr txBox="1"/>
          <p:nvPr>
            <p:ph idx="4294967295" type="body"/>
          </p:nvPr>
        </p:nvSpPr>
        <p:spPr>
          <a:xfrm>
            <a:off x="311700" y="1132425"/>
            <a:ext cx="4892400" cy="34923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chemeClr val="dk1"/>
              </a:buClr>
              <a:buSzPts val="3000"/>
              <a:buAutoNum type="arabicPeriod"/>
            </a:pPr>
            <a:r>
              <a:rPr lang="en" sz="3000">
                <a:solidFill>
                  <a:schemeClr val="dk1"/>
                </a:solidFill>
              </a:rPr>
              <a:t>Yoga Time</a:t>
            </a:r>
            <a:endParaRPr sz="3000">
              <a:solidFill>
                <a:schemeClr val="dk1"/>
              </a:solidFill>
            </a:endParaRPr>
          </a:p>
          <a:p>
            <a:pPr indent="-419100" lvl="0" marL="457200" rtl="0" algn="l">
              <a:spcBef>
                <a:spcPts val="0"/>
              </a:spcBef>
              <a:spcAft>
                <a:spcPts val="0"/>
              </a:spcAft>
              <a:buClr>
                <a:schemeClr val="dk1"/>
              </a:buClr>
              <a:buSzPts val="3000"/>
              <a:buAutoNum type="arabicPeriod"/>
            </a:pPr>
            <a:r>
              <a:rPr lang="en" sz="3000">
                <a:solidFill>
                  <a:schemeClr val="dk1"/>
                </a:solidFill>
              </a:rPr>
              <a:t>Flat Hat</a:t>
            </a:r>
            <a:endParaRPr sz="3000">
              <a:solidFill>
                <a:schemeClr val="dk1"/>
              </a:solidFill>
            </a:endParaRPr>
          </a:p>
          <a:p>
            <a:pPr indent="-419100" lvl="0" marL="457200" rtl="0" algn="l">
              <a:spcBef>
                <a:spcPts val="0"/>
              </a:spcBef>
              <a:spcAft>
                <a:spcPts val="0"/>
              </a:spcAft>
              <a:buClr>
                <a:schemeClr val="dk1"/>
              </a:buClr>
              <a:buSzPts val="3000"/>
              <a:buAutoNum type="arabicPeriod"/>
            </a:pPr>
            <a:r>
              <a:rPr lang="en" sz="3000">
                <a:solidFill>
                  <a:schemeClr val="dk1"/>
                </a:solidFill>
              </a:rPr>
              <a:t>Red Light Green Light </a:t>
            </a:r>
            <a:endParaRPr sz="3000">
              <a:solidFill>
                <a:schemeClr val="dk1"/>
              </a:solidFill>
            </a:endParaRPr>
          </a:p>
          <a:p>
            <a:pPr indent="-419100" lvl="0" marL="457200" rtl="0" algn="l">
              <a:spcBef>
                <a:spcPts val="0"/>
              </a:spcBef>
              <a:spcAft>
                <a:spcPts val="0"/>
              </a:spcAft>
              <a:buClr>
                <a:schemeClr val="dk1"/>
              </a:buClr>
              <a:buSzPts val="3000"/>
              <a:buAutoNum type="arabicPeriod"/>
            </a:pPr>
            <a:r>
              <a:rPr lang="en" sz="3000">
                <a:solidFill>
                  <a:schemeClr val="dk1"/>
                </a:solidFill>
              </a:rPr>
              <a:t>HTKS </a:t>
            </a:r>
            <a:endParaRPr sz="3000">
              <a:solidFill>
                <a:schemeClr val="dk1"/>
              </a:solidFill>
            </a:endParaRPr>
          </a:p>
          <a:p>
            <a:pPr indent="-419100" lvl="0" marL="457200" rtl="0" algn="l">
              <a:spcBef>
                <a:spcPts val="0"/>
              </a:spcBef>
              <a:spcAft>
                <a:spcPts val="0"/>
              </a:spcAft>
              <a:buClr>
                <a:schemeClr val="dk1"/>
              </a:buClr>
              <a:buSzPts val="3000"/>
              <a:buAutoNum type="arabicPeriod"/>
            </a:pPr>
            <a:r>
              <a:rPr lang="en" sz="3000">
                <a:solidFill>
                  <a:schemeClr val="dk1"/>
                </a:solidFill>
              </a:rPr>
              <a:t>The Freeze Game</a:t>
            </a:r>
            <a:endParaRPr sz="3000">
              <a:solidFill>
                <a:schemeClr val="dk1"/>
              </a:solidFill>
            </a:endParaRPr>
          </a:p>
        </p:txBody>
      </p:sp>
      <p:pic>
        <p:nvPicPr>
          <p:cNvPr id="101" name="Google Shape;101;p19"/>
          <p:cNvPicPr preferRelativeResize="0"/>
          <p:nvPr/>
        </p:nvPicPr>
        <p:blipFill>
          <a:blip r:embed="rId3">
            <a:alphaModFix/>
          </a:blip>
          <a:stretch>
            <a:fillRect/>
          </a:stretch>
        </p:blipFill>
        <p:spPr>
          <a:xfrm>
            <a:off x="7786250" y="266425"/>
            <a:ext cx="1003400" cy="136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265500" y="593900"/>
            <a:ext cx="4045200" cy="1938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Games and Activities</a:t>
            </a:r>
            <a:endParaRPr/>
          </a:p>
        </p:txBody>
      </p:sp>
      <p:sp>
        <p:nvSpPr>
          <p:cNvPr id="107" name="Google Shape;107;p20"/>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08" name="Google Shape;108;p2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games and activities enhance:</a:t>
            </a:r>
            <a:endParaRPr/>
          </a:p>
          <a:p>
            <a:pPr indent="-342900" lvl="0" marL="457200" rtl="0" algn="l">
              <a:spcBef>
                <a:spcPts val="1600"/>
              </a:spcBef>
              <a:spcAft>
                <a:spcPts val="0"/>
              </a:spcAft>
              <a:buSzPts val="1800"/>
              <a:buChar char="●"/>
            </a:pPr>
            <a:r>
              <a:rPr lang="en"/>
              <a:t>Memory and learning </a:t>
            </a:r>
            <a:endParaRPr/>
          </a:p>
          <a:p>
            <a:pPr indent="-342900" lvl="0" marL="457200" rtl="0" algn="l">
              <a:spcBef>
                <a:spcPts val="1600"/>
              </a:spcBef>
              <a:spcAft>
                <a:spcPts val="0"/>
              </a:spcAft>
              <a:buSzPts val="1800"/>
              <a:buChar char="●"/>
            </a:pPr>
            <a:r>
              <a:rPr lang="en"/>
              <a:t>Communication skills</a:t>
            </a:r>
            <a:endParaRPr/>
          </a:p>
          <a:p>
            <a:pPr indent="-342900" lvl="0" marL="457200" rtl="0" algn="l">
              <a:spcBef>
                <a:spcPts val="1600"/>
              </a:spcBef>
              <a:spcAft>
                <a:spcPts val="1600"/>
              </a:spcAft>
              <a:buSzPts val="1800"/>
              <a:buChar char="●"/>
            </a:pPr>
            <a:r>
              <a:rPr lang="en"/>
              <a:t>Emotional recognition and regulation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265500" y="113125"/>
            <a:ext cx="4045200" cy="1509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Theories and Models</a:t>
            </a:r>
            <a:endParaRPr b="1"/>
          </a:p>
        </p:txBody>
      </p:sp>
      <p:sp>
        <p:nvSpPr>
          <p:cNvPr id="114" name="Google Shape;114;p21"/>
          <p:cNvSpPr txBox="1"/>
          <p:nvPr>
            <p:ph idx="1" type="subTitle"/>
          </p:nvPr>
        </p:nvSpPr>
        <p:spPr>
          <a:xfrm>
            <a:off x="197125" y="1971425"/>
            <a:ext cx="4113600" cy="2284200"/>
          </a:xfrm>
          <a:prstGeom prst="rect">
            <a:avLst/>
          </a:prstGeom>
        </p:spPr>
        <p:txBody>
          <a:bodyPr anchorCtr="0" anchor="t" bIns="91425" lIns="91425" spcFirstLastPara="1" rIns="91425" wrap="square" tIns="91425">
            <a:noAutofit/>
          </a:bodyPr>
          <a:lstStyle/>
          <a:p>
            <a:pPr indent="-419100" lvl="0" marL="457200" rtl="0" algn="ctr">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Social Learning Theory</a:t>
            </a:r>
            <a:endParaRPr sz="3000">
              <a:solidFill>
                <a:schemeClr val="dk1"/>
              </a:solidFill>
              <a:latin typeface="Times New Roman"/>
              <a:ea typeface="Times New Roman"/>
              <a:cs typeface="Times New Roman"/>
              <a:sym typeface="Times New Roman"/>
            </a:endParaRPr>
          </a:p>
          <a:p>
            <a:pPr indent="-419100" lvl="0" marL="457200" rtl="0" algn="ctr">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 Elaboration Likelihood Model</a:t>
            </a:r>
            <a:endParaRPr sz="3000">
              <a:solidFill>
                <a:schemeClr val="dk1"/>
              </a:solidFill>
              <a:latin typeface="Times New Roman"/>
              <a:ea typeface="Times New Roman"/>
              <a:cs typeface="Times New Roman"/>
              <a:sym typeface="Times New Roman"/>
            </a:endParaRPr>
          </a:p>
        </p:txBody>
      </p:sp>
      <p:sp>
        <p:nvSpPr>
          <p:cNvPr id="115" name="Google Shape;115;p21"/>
          <p:cNvSpPr txBox="1"/>
          <p:nvPr/>
        </p:nvSpPr>
        <p:spPr>
          <a:xfrm>
            <a:off x="-2215500" y="3449425"/>
            <a:ext cx="4045200" cy="45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i="1">
              <a:solidFill>
                <a:schemeClr val="accent3"/>
              </a:solidFill>
            </a:endParaRPr>
          </a:p>
        </p:txBody>
      </p:sp>
      <p:sp>
        <p:nvSpPr>
          <p:cNvPr id="116" name="Google Shape;116;p21"/>
          <p:cNvSpPr txBox="1"/>
          <p:nvPr>
            <p:ph idx="2" type="body"/>
          </p:nvPr>
        </p:nvSpPr>
        <p:spPr>
          <a:xfrm>
            <a:off x="5282125" y="3292788"/>
            <a:ext cx="689400" cy="314400"/>
          </a:xfrm>
          <a:prstGeom prst="rect">
            <a:avLst/>
          </a:prstGeom>
        </p:spPr>
        <p:txBody>
          <a:bodyPr anchorCtr="0" anchor="ctr" bIns="91425" lIns="91425" spcFirstLastPara="1" rIns="91425" wrap="square" tIns="91425">
            <a:normAutofit fontScale="70000" lnSpcReduction="20000"/>
          </a:bodyPr>
          <a:lstStyle/>
          <a:p>
            <a:pPr indent="0" lvl="0" marL="0" rtl="0" algn="ctr">
              <a:lnSpc>
                <a:spcPct val="100000"/>
              </a:lnSpc>
              <a:spcBef>
                <a:spcPts val="0"/>
              </a:spcBef>
              <a:spcAft>
                <a:spcPts val="0"/>
              </a:spcAft>
              <a:buNone/>
            </a:pPr>
            <a:r>
              <a:rPr b="1" lang="en" sz="1400">
                <a:solidFill>
                  <a:schemeClr val="dk1"/>
                </a:solidFill>
              </a:rPr>
              <a:t>15</a:t>
            </a:r>
            <a:endParaRPr sz="1400">
              <a:solidFill>
                <a:schemeClr val="dk1"/>
              </a:solidFill>
            </a:endParaRPr>
          </a:p>
        </p:txBody>
      </p:sp>
      <p:sp>
        <p:nvSpPr>
          <p:cNvPr id="117" name="Google Shape;117;p21"/>
          <p:cNvSpPr txBox="1"/>
          <p:nvPr>
            <p:ph idx="2" type="body"/>
          </p:nvPr>
        </p:nvSpPr>
        <p:spPr>
          <a:xfrm>
            <a:off x="6127925" y="2862100"/>
            <a:ext cx="689400" cy="314400"/>
          </a:xfrm>
          <a:prstGeom prst="rect">
            <a:avLst/>
          </a:prstGeom>
        </p:spPr>
        <p:txBody>
          <a:bodyPr anchorCtr="0" anchor="ctr" bIns="91425" lIns="91425" spcFirstLastPara="1" rIns="91425" wrap="square" tIns="91425">
            <a:normAutofit fontScale="70000" lnSpcReduction="20000"/>
          </a:bodyPr>
          <a:lstStyle/>
          <a:p>
            <a:pPr indent="0" lvl="0" marL="0" rtl="0" algn="ctr">
              <a:lnSpc>
                <a:spcPct val="100000"/>
              </a:lnSpc>
              <a:spcBef>
                <a:spcPts val="0"/>
              </a:spcBef>
              <a:spcAft>
                <a:spcPts val="0"/>
              </a:spcAft>
              <a:buNone/>
            </a:pPr>
            <a:r>
              <a:rPr b="1" lang="en" sz="1400">
                <a:solidFill>
                  <a:schemeClr val="dk1"/>
                </a:solidFill>
              </a:rPr>
              <a:t>25</a:t>
            </a:r>
            <a:endParaRPr sz="1400">
              <a:solidFill>
                <a:schemeClr val="dk1"/>
              </a:solidFill>
            </a:endParaRPr>
          </a:p>
        </p:txBody>
      </p:sp>
      <p:sp>
        <p:nvSpPr>
          <p:cNvPr id="118" name="Google Shape;118;p21"/>
          <p:cNvSpPr txBox="1"/>
          <p:nvPr>
            <p:ph idx="2" type="body"/>
          </p:nvPr>
        </p:nvSpPr>
        <p:spPr>
          <a:xfrm>
            <a:off x="6967988" y="2414550"/>
            <a:ext cx="689400" cy="314400"/>
          </a:xfrm>
          <a:prstGeom prst="rect">
            <a:avLst/>
          </a:prstGeom>
        </p:spPr>
        <p:txBody>
          <a:bodyPr anchorCtr="0" anchor="ctr" bIns="91425" lIns="91425" spcFirstLastPara="1" rIns="91425" wrap="square" tIns="91425">
            <a:normAutofit fontScale="70000" lnSpcReduction="20000"/>
          </a:bodyPr>
          <a:lstStyle/>
          <a:p>
            <a:pPr indent="0" lvl="0" marL="0" rtl="0" algn="ctr">
              <a:lnSpc>
                <a:spcPct val="100000"/>
              </a:lnSpc>
              <a:spcBef>
                <a:spcPts val="0"/>
              </a:spcBef>
              <a:spcAft>
                <a:spcPts val="0"/>
              </a:spcAft>
              <a:buNone/>
            </a:pPr>
            <a:r>
              <a:rPr b="1" lang="en" sz="1400">
                <a:solidFill>
                  <a:schemeClr val="dk1"/>
                </a:solidFill>
              </a:rPr>
              <a:t>35</a:t>
            </a:r>
            <a:endParaRPr sz="1400">
              <a:solidFill>
                <a:schemeClr val="dk1"/>
              </a:solidFill>
            </a:endParaRPr>
          </a:p>
        </p:txBody>
      </p:sp>
      <p:sp>
        <p:nvSpPr>
          <p:cNvPr id="119" name="Google Shape;119;p21"/>
          <p:cNvSpPr txBox="1"/>
          <p:nvPr>
            <p:ph idx="2" type="body"/>
          </p:nvPr>
        </p:nvSpPr>
        <p:spPr>
          <a:xfrm>
            <a:off x="7819600" y="2861750"/>
            <a:ext cx="689400" cy="314400"/>
          </a:xfrm>
          <a:prstGeom prst="rect">
            <a:avLst/>
          </a:prstGeom>
        </p:spPr>
        <p:txBody>
          <a:bodyPr anchorCtr="0" anchor="ctr" bIns="91425" lIns="91425" spcFirstLastPara="1" rIns="91425" wrap="square" tIns="91425">
            <a:normAutofit fontScale="70000" lnSpcReduction="20000"/>
          </a:bodyPr>
          <a:lstStyle/>
          <a:p>
            <a:pPr indent="0" lvl="0" marL="0" rtl="0" algn="ctr">
              <a:lnSpc>
                <a:spcPct val="100000"/>
              </a:lnSpc>
              <a:spcBef>
                <a:spcPts val="0"/>
              </a:spcBef>
              <a:spcAft>
                <a:spcPts val="0"/>
              </a:spcAft>
              <a:buNone/>
            </a:pPr>
            <a:r>
              <a:rPr b="1" lang="en" sz="1400">
                <a:solidFill>
                  <a:schemeClr val="dk1"/>
                </a:solidFill>
              </a:rPr>
              <a:t>22</a:t>
            </a:r>
            <a:endParaRPr sz="1400">
              <a:solidFill>
                <a:schemeClr val="dk1"/>
              </a:solidFill>
            </a:endParaRPr>
          </a:p>
        </p:txBody>
      </p:sp>
      <p:pic>
        <p:nvPicPr>
          <p:cNvPr id="120" name="Google Shape;120;p21"/>
          <p:cNvPicPr preferRelativeResize="0"/>
          <p:nvPr/>
        </p:nvPicPr>
        <p:blipFill>
          <a:blip r:embed="rId3">
            <a:alphaModFix/>
          </a:blip>
          <a:stretch>
            <a:fillRect/>
          </a:stretch>
        </p:blipFill>
        <p:spPr>
          <a:xfrm>
            <a:off x="4787582" y="520325"/>
            <a:ext cx="2934218" cy="173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